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779" r:id="rId2"/>
  </p:sldMasterIdLst>
  <p:notesMasterIdLst>
    <p:notesMasterId r:id="rId103"/>
  </p:notesMasterIdLst>
  <p:handoutMasterIdLst>
    <p:handoutMasterId r:id="rId104"/>
  </p:handoutMasterIdLst>
  <p:sldIdLst>
    <p:sldId id="1492" r:id="rId3"/>
    <p:sldId id="259" r:id="rId4"/>
    <p:sldId id="421" r:id="rId5"/>
    <p:sldId id="1574" r:id="rId6"/>
    <p:sldId id="423" r:id="rId7"/>
    <p:sldId id="1575" r:id="rId8"/>
    <p:sldId id="422" r:id="rId9"/>
    <p:sldId id="355" r:id="rId10"/>
    <p:sldId id="370" r:id="rId11"/>
    <p:sldId id="428" r:id="rId12"/>
    <p:sldId id="1576" r:id="rId13"/>
    <p:sldId id="1577" r:id="rId14"/>
    <p:sldId id="1578" r:id="rId15"/>
    <p:sldId id="1579" r:id="rId16"/>
    <p:sldId id="282" r:id="rId17"/>
    <p:sldId id="366" r:id="rId18"/>
    <p:sldId id="1580" r:id="rId19"/>
    <p:sldId id="1581" r:id="rId20"/>
    <p:sldId id="1493" r:id="rId21"/>
    <p:sldId id="1582" r:id="rId22"/>
    <p:sldId id="1583" r:id="rId23"/>
    <p:sldId id="600" r:id="rId24"/>
    <p:sldId id="309" r:id="rId25"/>
    <p:sldId id="1511" r:id="rId26"/>
    <p:sldId id="1584" r:id="rId27"/>
    <p:sldId id="1490" r:id="rId28"/>
    <p:sldId id="1585" r:id="rId29"/>
    <p:sldId id="300" r:id="rId30"/>
    <p:sldId id="301" r:id="rId31"/>
    <p:sldId id="302" r:id="rId32"/>
    <p:sldId id="303" r:id="rId33"/>
    <p:sldId id="304" r:id="rId34"/>
    <p:sldId id="1494" r:id="rId35"/>
    <p:sldId id="472" r:id="rId36"/>
    <p:sldId id="575" r:id="rId37"/>
    <p:sldId id="1481" r:id="rId38"/>
    <p:sldId id="1586" r:id="rId39"/>
    <p:sldId id="462" r:id="rId40"/>
    <p:sldId id="1497" r:id="rId41"/>
    <p:sldId id="262" r:id="rId42"/>
    <p:sldId id="1518" r:id="rId43"/>
    <p:sldId id="1495" r:id="rId44"/>
    <p:sldId id="1587" r:id="rId45"/>
    <p:sldId id="1552" r:id="rId46"/>
    <p:sldId id="1549" r:id="rId47"/>
    <p:sldId id="1560" r:id="rId48"/>
    <p:sldId id="1561" r:id="rId49"/>
    <p:sldId id="1510" r:id="rId50"/>
    <p:sldId id="1551" r:id="rId51"/>
    <p:sldId id="345" r:id="rId52"/>
    <p:sldId id="1526" r:id="rId53"/>
    <p:sldId id="1550" r:id="rId54"/>
    <p:sldId id="336" r:id="rId55"/>
    <p:sldId id="341" r:id="rId56"/>
    <p:sldId id="1556" r:id="rId57"/>
    <p:sldId id="337" r:id="rId58"/>
    <p:sldId id="1516" r:id="rId59"/>
    <p:sldId id="1542" r:id="rId60"/>
    <p:sldId id="1534" r:id="rId61"/>
    <p:sldId id="1544" r:id="rId62"/>
    <p:sldId id="1545" r:id="rId63"/>
    <p:sldId id="1529" r:id="rId64"/>
    <p:sldId id="334" r:id="rId65"/>
    <p:sldId id="333" r:id="rId66"/>
    <p:sldId id="1519" r:id="rId67"/>
    <p:sldId id="1562" r:id="rId68"/>
    <p:sldId id="1531" r:id="rId69"/>
    <p:sldId id="1570" r:id="rId70"/>
    <p:sldId id="1512" r:id="rId71"/>
    <p:sldId id="318" r:id="rId72"/>
    <p:sldId id="1539" r:id="rId73"/>
    <p:sldId id="1530" r:id="rId74"/>
    <p:sldId id="1527" r:id="rId75"/>
    <p:sldId id="1517" r:id="rId76"/>
    <p:sldId id="1572" r:id="rId77"/>
    <p:sldId id="1568" r:id="rId78"/>
    <p:sldId id="1565" r:id="rId79"/>
    <p:sldId id="1564" r:id="rId80"/>
    <p:sldId id="1571" r:id="rId81"/>
    <p:sldId id="1505" r:id="rId82"/>
    <p:sldId id="1557" r:id="rId83"/>
    <p:sldId id="1554" r:id="rId84"/>
    <p:sldId id="1566" r:id="rId85"/>
    <p:sldId id="1567" r:id="rId86"/>
    <p:sldId id="1528" r:id="rId87"/>
    <p:sldId id="1514" r:id="rId88"/>
    <p:sldId id="320" r:id="rId89"/>
    <p:sldId id="1573" r:id="rId90"/>
    <p:sldId id="1569" r:id="rId91"/>
    <p:sldId id="1558" r:id="rId92"/>
    <p:sldId id="1540" r:id="rId93"/>
    <p:sldId id="1559" r:id="rId94"/>
    <p:sldId id="331" r:id="rId95"/>
    <p:sldId id="328" r:id="rId96"/>
    <p:sldId id="1543" r:id="rId97"/>
    <p:sldId id="326" r:id="rId98"/>
    <p:sldId id="1522" r:id="rId99"/>
    <p:sldId id="1507" r:id="rId100"/>
    <p:sldId id="1508" r:id="rId101"/>
    <p:sldId id="1563" r:id="rId102"/>
  </p:sldIdLst>
  <p:sldSz cx="12192000" cy="6858000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F9E578-24F7-F485-E751-6DF7590201C5}" name="Joanne Sparrow" initials="JS" userId="14074171ac526c4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338DCD"/>
    <a:srgbClr val="FF0000"/>
    <a:srgbClr val="F7A322"/>
    <a:srgbClr val="46B868"/>
    <a:srgbClr val="146736"/>
    <a:srgbClr val="13683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474" autoAdjust="0"/>
    <p:restoredTop sz="95231" autoAdjust="0"/>
  </p:normalViewPr>
  <p:slideViewPr>
    <p:cSldViewPr showGuides="1">
      <p:cViewPr varScale="1">
        <p:scale>
          <a:sx n="27" d="100"/>
          <a:sy n="27" d="100"/>
        </p:scale>
        <p:origin x="48" y="4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microsoft.com/office/2018/10/relationships/authors" Target="author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Current Testing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Sheet1!$H$1:$AS$1</c:f>
              <c:strCache>
                <c:ptCount val="38"/>
                <c:pt idx="0">
                  <c:v>VCI</c:v>
                </c:pt>
                <c:pt idx="1">
                  <c:v>PRI</c:v>
                </c:pt>
                <c:pt idx="2">
                  <c:v>FS IQ</c:v>
                </c:pt>
                <c:pt idx="3">
                  <c:v>WRAT-Reading</c:v>
                </c:pt>
                <c:pt idx="4">
                  <c:v>WRAT-Comprehension</c:v>
                </c:pt>
                <c:pt idx="5">
                  <c:v>WRAT-Reading Composite</c:v>
                </c:pt>
                <c:pt idx="6">
                  <c:v>WRAT-Spelling</c:v>
                </c:pt>
                <c:pt idx="7">
                  <c:v>WRAT-Calculation</c:v>
                </c:pt>
                <c:pt idx="8">
                  <c:v>CVLT Learn</c:v>
                </c:pt>
                <c:pt idx="9">
                  <c:v>CVLT Short Delay</c:v>
                </c:pt>
                <c:pt idx="10">
                  <c:v>CVLT Long Delay</c:v>
                </c:pt>
                <c:pt idx="11">
                  <c:v>RCFT-Immediate Delay</c:v>
                </c:pt>
                <c:pt idx="12">
                  <c:v>RCFT-Long Delay</c:v>
                </c:pt>
                <c:pt idx="13">
                  <c:v>RCFT-Copy</c:v>
                </c:pt>
                <c:pt idx="14">
                  <c:v>VMI</c:v>
                </c:pt>
                <c:pt idx="15">
                  <c:v>CPT-Omissions</c:v>
                </c:pt>
                <c:pt idx="16">
                  <c:v>CPT-Commissions</c:v>
                </c:pt>
                <c:pt idx="17">
                  <c:v>CPT-Reaction Time</c:v>
                </c:pt>
                <c:pt idx="18">
                  <c:v>CPT-Standard Deviation</c:v>
                </c:pt>
                <c:pt idx="19">
                  <c:v>Trails A</c:v>
                </c:pt>
                <c:pt idx="20">
                  <c:v>GPB-R</c:v>
                </c:pt>
                <c:pt idx="21">
                  <c:v>GPB-L</c:v>
                </c:pt>
                <c:pt idx="22">
                  <c:v>FT-R</c:v>
                </c:pt>
                <c:pt idx="23">
                  <c:v>FT-L</c:v>
                </c:pt>
                <c:pt idx="24">
                  <c:v>COWAT-Letters</c:v>
                </c:pt>
                <c:pt idx="25">
                  <c:v>COWAT-Category</c:v>
                </c:pt>
                <c:pt idx="26">
                  <c:v>Trails B</c:v>
                </c:pt>
                <c:pt idx="27">
                  <c:v>WCST_Perseverative Response</c:v>
                </c:pt>
                <c:pt idx="28">
                  <c:v>WCST-Non Persev. Errors</c:v>
                </c:pt>
                <c:pt idx="29">
                  <c:v>WCST-Conceptual</c:v>
                </c:pt>
                <c:pt idx="30">
                  <c:v>WCST-Category complete</c:v>
                </c:pt>
                <c:pt idx="31">
                  <c:v>WCST-Trials to 1st</c:v>
                </c:pt>
                <c:pt idx="32">
                  <c:v>Proverbs Total</c:v>
                </c:pt>
                <c:pt idx="33">
                  <c:v>Proverbs common</c:v>
                </c:pt>
                <c:pt idx="34">
                  <c:v>Proverbs Uncomm</c:v>
                </c:pt>
                <c:pt idx="35">
                  <c:v>Proverbs Accuracy</c:v>
                </c:pt>
                <c:pt idx="36">
                  <c:v>Proverbs Abstract</c:v>
                </c:pt>
                <c:pt idx="37">
                  <c:v>SCL90</c:v>
                </c:pt>
              </c:strCache>
            </c:strRef>
          </c:cat>
          <c:val>
            <c:numRef>
              <c:f>Sheet1!$H$2:$AS$2</c:f>
              <c:numCache>
                <c:formatCode>General</c:formatCode>
                <c:ptCount val="38"/>
                <c:pt idx="0">
                  <c:v>-1.1333333333333333</c:v>
                </c:pt>
                <c:pt idx="1">
                  <c:v>-3</c:v>
                </c:pt>
                <c:pt idx="2">
                  <c:v>-2.1333333333333333</c:v>
                </c:pt>
                <c:pt idx="3">
                  <c:v>-0.8666666666666667</c:v>
                </c:pt>
                <c:pt idx="4">
                  <c:v>-1</c:v>
                </c:pt>
                <c:pt idx="5">
                  <c:v>-1.1333333333333333</c:v>
                </c:pt>
                <c:pt idx="6">
                  <c:v>-1.5333333333333334</c:v>
                </c:pt>
                <c:pt idx="7">
                  <c:v>-2.1333333333333333</c:v>
                </c:pt>
                <c:pt idx="8">
                  <c:v>-0.4</c:v>
                </c:pt>
                <c:pt idx="9">
                  <c:v>-1.5</c:v>
                </c:pt>
                <c:pt idx="10">
                  <c:v>-1.5</c:v>
                </c:pt>
                <c:pt idx="11">
                  <c:v>-3.1</c:v>
                </c:pt>
                <c:pt idx="12">
                  <c:v>-3.1</c:v>
                </c:pt>
                <c:pt idx="13">
                  <c:v>-2.7</c:v>
                </c:pt>
                <c:pt idx="14">
                  <c:v>-3.1</c:v>
                </c:pt>
                <c:pt idx="15">
                  <c:v>-0.95600000000000018</c:v>
                </c:pt>
                <c:pt idx="16">
                  <c:v>-0.51300000000000023</c:v>
                </c:pt>
                <c:pt idx="17">
                  <c:v>-0.3479999999999997</c:v>
                </c:pt>
                <c:pt idx="18">
                  <c:v>-0.26199999999999973</c:v>
                </c:pt>
                <c:pt idx="19">
                  <c:v>-0.2</c:v>
                </c:pt>
                <c:pt idx="20">
                  <c:v>-2.2000000000000002</c:v>
                </c:pt>
                <c:pt idx="21">
                  <c:v>-2</c:v>
                </c:pt>
                <c:pt idx="22">
                  <c:v>-0.8</c:v>
                </c:pt>
                <c:pt idx="23">
                  <c:v>-1</c:v>
                </c:pt>
                <c:pt idx="24">
                  <c:v>-0.5</c:v>
                </c:pt>
                <c:pt idx="25">
                  <c:v>-1.3</c:v>
                </c:pt>
                <c:pt idx="26">
                  <c:v>-3.7</c:v>
                </c:pt>
                <c:pt idx="27">
                  <c:v>0.9</c:v>
                </c:pt>
                <c:pt idx="28">
                  <c:v>-0.3</c:v>
                </c:pt>
                <c:pt idx="29">
                  <c:v>-0.2</c:v>
                </c:pt>
                <c:pt idx="30">
                  <c:v>-1.1000000000000001</c:v>
                </c:pt>
                <c:pt idx="31">
                  <c:v>-2.6</c:v>
                </c:pt>
                <c:pt idx="32">
                  <c:v>-1.6666666666666667</c:v>
                </c:pt>
                <c:pt idx="33">
                  <c:v>-2.3333333333333335</c:v>
                </c:pt>
                <c:pt idx="34">
                  <c:v>-0.66666666666666663</c:v>
                </c:pt>
                <c:pt idx="35">
                  <c:v>-1.3333333333333333</c:v>
                </c:pt>
                <c:pt idx="36">
                  <c:v>-2.6666666666666665</c:v>
                </c:pt>
                <c:pt idx="37">
                  <c:v>-2.9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11-4908-97F2-E326AA2B9173}"/>
            </c:ext>
          </c:extLst>
        </c:ser>
        <c:ser>
          <c:idx val="1"/>
          <c:order val="1"/>
          <c:tx>
            <c:strRef>
              <c:f>Sheet1!$G$3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Sheet1!$H$1:$AS$1</c:f>
              <c:strCache>
                <c:ptCount val="38"/>
                <c:pt idx="0">
                  <c:v>VCI</c:v>
                </c:pt>
                <c:pt idx="1">
                  <c:v>PRI</c:v>
                </c:pt>
                <c:pt idx="2">
                  <c:v>FS IQ</c:v>
                </c:pt>
                <c:pt idx="3">
                  <c:v>WRAT-Reading</c:v>
                </c:pt>
                <c:pt idx="4">
                  <c:v>WRAT-Comprehension</c:v>
                </c:pt>
                <c:pt idx="5">
                  <c:v>WRAT-Reading Composite</c:v>
                </c:pt>
                <c:pt idx="6">
                  <c:v>WRAT-Spelling</c:v>
                </c:pt>
                <c:pt idx="7">
                  <c:v>WRAT-Calculation</c:v>
                </c:pt>
                <c:pt idx="8">
                  <c:v>CVLT Learn</c:v>
                </c:pt>
                <c:pt idx="9">
                  <c:v>CVLT Short Delay</c:v>
                </c:pt>
                <c:pt idx="10">
                  <c:v>CVLT Long Delay</c:v>
                </c:pt>
                <c:pt idx="11">
                  <c:v>RCFT-Immediate Delay</c:v>
                </c:pt>
                <c:pt idx="12">
                  <c:v>RCFT-Long Delay</c:v>
                </c:pt>
                <c:pt idx="13">
                  <c:v>RCFT-Copy</c:v>
                </c:pt>
                <c:pt idx="14">
                  <c:v>VMI</c:v>
                </c:pt>
                <c:pt idx="15">
                  <c:v>CPT-Omissions</c:v>
                </c:pt>
                <c:pt idx="16">
                  <c:v>CPT-Commissions</c:v>
                </c:pt>
                <c:pt idx="17">
                  <c:v>CPT-Reaction Time</c:v>
                </c:pt>
                <c:pt idx="18">
                  <c:v>CPT-Standard Deviation</c:v>
                </c:pt>
                <c:pt idx="19">
                  <c:v>Trails A</c:v>
                </c:pt>
                <c:pt idx="20">
                  <c:v>GPB-R</c:v>
                </c:pt>
                <c:pt idx="21">
                  <c:v>GPB-L</c:v>
                </c:pt>
                <c:pt idx="22">
                  <c:v>FT-R</c:v>
                </c:pt>
                <c:pt idx="23">
                  <c:v>FT-L</c:v>
                </c:pt>
                <c:pt idx="24">
                  <c:v>COWAT-Letters</c:v>
                </c:pt>
                <c:pt idx="25">
                  <c:v>COWAT-Category</c:v>
                </c:pt>
                <c:pt idx="26">
                  <c:v>Trails B</c:v>
                </c:pt>
                <c:pt idx="27">
                  <c:v>WCST_Perseverative Response</c:v>
                </c:pt>
                <c:pt idx="28">
                  <c:v>WCST-Non Persev. Errors</c:v>
                </c:pt>
                <c:pt idx="29">
                  <c:v>WCST-Conceptual</c:v>
                </c:pt>
                <c:pt idx="30">
                  <c:v>WCST-Category complete</c:v>
                </c:pt>
                <c:pt idx="31">
                  <c:v>WCST-Trials to 1st</c:v>
                </c:pt>
                <c:pt idx="32">
                  <c:v>Proverbs Total</c:v>
                </c:pt>
                <c:pt idx="33">
                  <c:v>Proverbs common</c:v>
                </c:pt>
                <c:pt idx="34">
                  <c:v>Proverbs Uncomm</c:v>
                </c:pt>
                <c:pt idx="35">
                  <c:v>Proverbs Accuracy</c:v>
                </c:pt>
                <c:pt idx="36">
                  <c:v>Proverbs Abstract</c:v>
                </c:pt>
                <c:pt idx="37">
                  <c:v>SCL90</c:v>
                </c:pt>
              </c:strCache>
            </c:strRef>
          </c:cat>
          <c:val>
            <c:numRef>
              <c:f>Sheet1!$H$3:$AS$3</c:f>
              <c:numCache>
                <c:formatCode>General</c:formatCode>
                <c:ptCount val="3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11-4908-97F2-E326AA2B9173}"/>
            </c:ext>
          </c:extLst>
        </c:ser>
        <c:ser>
          <c:idx val="2"/>
          <c:order val="2"/>
          <c:tx>
            <c:strRef>
              <c:f>Sheet1!$G$4</c:f>
              <c:strCache>
                <c:ptCount val="1"/>
                <c:pt idx="0">
                  <c:v>Deficit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Sheet1!$H$1:$AS$1</c:f>
              <c:strCache>
                <c:ptCount val="38"/>
                <c:pt idx="0">
                  <c:v>VCI</c:v>
                </c:pt>
                <c:pt idx="1">
                  <c:v>PRI</c:v>
                </c:pt>
                <c:pt idx="2">
                  <c:v>FS IQ</c:v>
                </c:pt>
                <c:pt idx="3">
                  <c:v>WRAT-Reading</c:v>
                </c:pt>
                <c:pt idx="4">
                  <c:v>WRAT-Comprehension</c:v>
                </c:pt>
                <c:pt idx="5">
                  <c:v>WRAT-Reading Composite</c:v>
                </c:pt>
                <c:pt idx="6">
                  <c:v>WRAT-Spelling</c:v>
                </c:pt>
                <c:pt idx="7">
                  <c:v>WRAT-Calculation</c:v>
                </c:pt>
                <c:pt idx="8">
                  <c:v>CVLT Learn</c:v>
                </c:pt>
                <c:pt idx="9">
                  <c:v>CVLT Short Delay</c:v>
                </c:pt>
                <c:pt idx="10">
                  <c:v>CVLT Long Delay</c:v>
                </c:pt>
                <c:pt idx="11">
                  <c:v>RCFT-Immediate Delay</c:v>
                </c:pt>
                <c:pt idx="12">
                  <c:v>RCFT-Long Delay</c:v>
                </c:pt>
                <c:pt idx="13">
                  <c:v>RCFT-Copy</c:v>
                </c:pt>
                <c:pt idx="14">
                  <c:v>VMI</c:v>
                </c:pt>
                <c:pt idx="15">
                  <c:v>CPT-Omissions</c:v>
                </c:pt>
                <c:pt idx="16">
                  <c:v>CPT-Commissions</c:v>
                </c:pt>
                <c:pt idx="17">
                  <c:v>CPT-Reaction Time</c:v>
                </c:pt>
                <c:pt idx="18">
                  <c:v>CPT-Standard Deviation</c:v>
                </c:pt>
                <c:pt idx="19">
                  <c:v>Trails A</c:v>
                </c:pt>
                <c:pt idx="20">
                  <c:v>GPB-R</c:v>
                </c:pt>
                <c:pt idx="21">
                  <c:v>GPB-L</c:v>
                </c:pt>
                <c:pt idx="22">
                  <c:v>FT-R</c:v>
                </c:pt>
                <c:pt idx="23">
                  <c:v>FT-L</c:v>
                </c:pt>
                <c:pt idx="24">
                  <c:v>COWAT-Letters</c:v>
                </c:pt>
                <c:pt idx="25">
                  <c:v>COWAT-Category</c:v>
                </c:pt>
                <c:pt idx="26">
                  <c:v>Trails B</c:v>
                </c:pt>
                <c:pt idx="27">
                  <c:v>WCST_Perseverative Response</c:v>
                </c:pt>
                <c:pt idx="28">
                  <c:v>WCST-Non Persev. Errors</c:v>
                </c:pt>
                <c:pt idx="29">
                  <c:v>WCST-Conceptual</c:v>
                </c:pt>
                <c:pt idx="30">
                  <c:v>WCST-Category complete</c:v>
                </c:pt>
                <c:pt idx="31">
                  <c:v>WCST-Trials to 1st</c:v>
                </c:pt>
                <c:pt idx="32">
                  <c:v>Proverbs Total</c:v>
                </c:pt>
                <c:pt idx="33">
                  <c:v>Proverbs common</c:v>
                </c:pt>
                <c:pt idx="34">
                  <c:v>Proverbs Uncomm</c:v>
                </c:pt>
                <c:pt idx="35">
                  <c:v>Proverbs Accuracy</c:v>
                </c:pt>
                <c:pt idx="36">
                  <c:v>Proverbs Abstract</c:v>
                </c:pt>
                <c:pt idx="37">
                  <c:v>SCL90</c:v>
                </c:pt>
              </c:strCache>
            </c:strRef>
          </c:cat>
          <c:val>
            <c:numRef>
              <c:f>Sheet1!$H$4:$AS$4</c:f>
              <c:numCache>
                <c:formatCode>General</c:formatCode>
                <c:ptCount val="38"/>
                <c:pt idx="0">
                  <c:v>-2</c:v>
                </c:pt>
                <c:pt idx="1">
                  <c:v>-2</c:v>
                </c:pt>
                <c:pt idx="2">
                  <c:v>-2</c:v>
                </c:pt>
                <c:pt idx="3">
                  <c:v>-1</c:v>
                </c:pt>
                <c:pt idx="4">
                  <c:v>-1</c:v>
                </c:pt>
                <c:pt idx="5">
                  <c:v>-1</c:v>
                </c:pt>
                <c:pt idx="6">
                  <c:v>-1</c:v>
                </c:pt>
                <c:pt idx="7">
                  <c:v>-1</c:v>
                </c:pt>
                <c:pt idx="8">
                  <c:v>-1</c:v>
                </c:pt>
                <c:pt idx="9">
                  <c:v>-1</c:v>
                </c:pt>
                <c:pt idx="10">
                  <c:v>-1</c:v>
                </c:pt>
                <c:pt idx="11">
                  <c:v>-1</c:v>
                </c:pt>
                <c:pt idx="12">
                  <c:v>-1</c:v>
                </c:pt>
                <c:pt idx="13">
                  <c:v>-1</c:v>
                </c:pt>
                <c:pt idx="14">
                  <c:v>-1</c:v>
                </c:pt>
                <c:pt idx="15">
                  <c:v>-1</c:v>
                </c:pt>
                <c:pt idx="16">
                  <c:v>-1</c:v>
                </c:pt>
                <c:pt idx="17">
                  <c:v>-1</c:v>
                </c:pt>
                <c:pt idx="18">
                  <c:v>-1</c:v>
                </c:pt>
                <c:pt idx="19">
                  <c:v>-1</c:v>
                </c:pt>
                <c:pt idx="20">
                  <c:v>-1</c:v>
                </c:pt>
                <c:pt idx="21">
                  <c:v>-1</c:v>
                </c:pt>
                <c:pt idx="22">
                  <c:v>-1</c:v>
                </c:pt>
                <c:pt idx="23">
                  <c:v>-1</c:v>
                </c:pt>
                <c:pt idx="24">
                  <c:v>-1</c:v>
                </c:pt>
                <c:pt idx="25">
                  <c:v>-1</c:v>
                </c:pt>
                <c:pt idx="26">
                  <c:v>-1</c:v>
                </c:pt>
                <c:pt idx="27">
                  <c:v>-1</c:v>
                </c:pt>
                <c:pt idx="28">
                  <c:v>-1</c:v>
                </c:pt>
                <c:pt idx="29">
                  <c:v>-1</c:v>
                </c:pt>
                <c:pt idx="30">
                  <c:v>-1</c:v>
                </c:pt>
                <c:pt idx="31">
                  <c:v>-1</c:v>
                </c:pt>
                <c:pt idx="32">
                  <c:v>-1</c:v>
                </c:pt>
                <c:pt idx="33">
                  <c:v>-1</c:v>
                </c:pt>
                <c:pt idx="34">
                  <c:v>-1</c:v>
                </c:pt>
                <c:pt idx="35">
                  <c:v>-1</c:v>
                </c:pt>
                <c:pt idx="36">
                  <c:v>-1</c:v>
                </c:pt>
                <c:pt idx="3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11-4908-97F2-E326AA2B9173}"/>
            </c:ext>
          </c:extLst>
        </c:ser>
        <c:ser>
          <c:idx val="3"/>
          <c:order val="3"/>
          <c:tx>
            <c:strRef>
              <c:f>Sheet1!$G$5</c:f>
              <c:strCache>
                <c:ptCount val="1"/>
                <c:pt idx="0">
                  <c:v>Expect by IQ</c:v>
                </c:pt>
              </c:strCache>
            </c:strRef>
          </c:tx>
          <c:spPr>
            <a:ln w="28575" cap="rnd">
              <a:solidFill>
                <a:srgbClr val="92D05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Sheet1!$H$1:$AS$1</c:f>
              <c:strCache>
                <c:ptCount val="38"/>
                <c:pt idx="0">
                  <c:v>VCI</c:v>
                </c:pt>
                <c:pt idx="1">
                  <c:v>PRI</c:v>
                </c:pt>
                <c:pt idx="2">
                  <c:v>FS IQ</c:v>
                </c:pt>
                <c:pt idx="3">
                  <c:v>WRAT-Reading</c:v>
                </c:pt>
                <c:pt idx="4">
                  <c:v>WRAT-Comprehension</c:v>
                </c:pt>
                <c:pt idx="5">
                  <c:v>WRAT-Reading Composite</c:v>
                </c:pt>
                <c:pt idx="6">
                  <c:v>WRAT-Spelling</c:v>
                </c:pt>
                <c:pt idx="7">
                  <c:v>WRAT-Calculation</c:v>
                </c:pt>
                <c:pt idx="8">
                  <c:v>CVLT Learn</c:v>
                </c:pt>
                <c:pt idx="9">
                  <c:v>CVLT Short Delay</c:v>
                </c:pt>
                <c:pt idx="10">
                  <c:v>CVLT Long Delay</c:v>
                </c:pt>
                <c:pt idx="11">
                  <c:v>RCFT-Immediate Delay</c:v>
                </c:pt>
                <c:pt idx="12">
                  <c:v>RCFT-Long Delay</c:v>
                </c:pt>
                <c:pt idx="13">
                  <c:v>RCFT-Copy</c:v>
                </c:pt>
                <c:pt idx="14">
                  <c:v>VMI</c:v>
                </c:pt>
                <c:pt idx="15">
                  <c:v>CPT-Omissions</c:v>
                </c:pt>
                <c:pt idx="16">
                  <c:v>CPT-Commissions</c:v>
                </c:pt>
                <c:pt idx="17">
                  <c:v>CPT-Reaction Time</c:v>
                </c:pt>
                <c:pt idx="18">
                  <c:v>CPT-Standard Deviation</c:v>
                </c:pt>
                <c:pt idx="19">
                  <c:v>Trails A</c:v>
                </c:pt>
                <c:pt idx="20">
                  <c:v>GPB-R</c:v>
                </c:pt>
                <c:pt idx="21">
                  <c:v>GPB-L</c:v>
                </c:pt>
                <c:pt idx="22">
                  <c:v>FT-R</c:v>
                </c:pt>
                <c:pt idx="23">
                  <c:v>FT-L</c:v>
                </c:pt>
                <c:pt idx="24">
                  <c:v>COWAT-Letters</c:v>
                </c:pt>
                <c:pt idx="25">
                  <c:v>COWAT-Category</c:v>
                </c:pt>
                <c:pt idx="26">
                  <c:v>Trails B</c:v>
                </c:pt>
                <c:pt idx="27">
                  <c:v>WCST_Perseverative Response</c:v>
                </c:pt>
                <c:pt idx="28">
                  <c:v>WCST-Non Persev. Errors</c:v>
                </c:pt>
                <c:pt idx="29">
                  <c:v>WCST-Conceptual</c:v>
                </c:pt>
                <c:pt idx="30">
                  <c:v>WCST-Category complete</c:v>
                </c:pt>
                <c:pt idx="31">
                  <c:v>WCST-Trials to 1st</c:v>
                </c:pt>
                <c:pt idx="32">
                  <c:v>Proverbs Total</c:v>
                </c:pt>
                <c:pt idx="33">
                  <c:v>Proverbs common</c:v>
                </c:pt>
                <c:pt idx="34">
                  <c:v>Proverbs Uncomm</c:v>
                </c:pt>
                <c:pt idx="35">
                  <c:v>Proverbs Accuracy</c:v>
                </c:pt>
                <c:pt idx="36">
                  <c:v>Proverbs Abstract</c:v>
                </c:pt>
                <c:pt idx="37">
                  <c:v>SCL90</c:v>
                </c:pt>
              </c:strCache>
            </c:strRef>
          </c:cat>
          <c:val>
            <c:numRef>
              <c:f>Sheet1!$H$5:$AS$5</c:f>
              <c:numCache>
                <c:formatCode>General</c:formatCode>
                <c:ptCount val="38"/>
                <c:pt idx="0">
                  <c:v>-2.1333333333333333</c:v>
                </c:pt>
                <c:pt idx="1">
                  <c:v>-2.1333333333333333</c:v>
                </c:pt>
                <c:pt idx="2">
                  <c:v>-2.1333333333333333</c:v>
                </c:pt>
                <c:pt idx="3">
                  <c:v>-2.1333333333333333</c:v>
                </c:pt>
                <c:pt idx="4">
                  <c:v>-2.1333333333333333</c:v>
                </c:pt>
                <c:pt idx="5">
                  <c:v>-2.1333333333333333</c:v>
                </c:pt>
                <c:pt idx="6">
                  <c:v>-2.1333333333333333</c:v>
                </c:pt>
                <c:pt idx="7">
                  <c:v>-2.1333333333333333</c:v>
                </c:pt>
                <c:pt idx="8">
                  <c:v>-2.1333333333333333</c:v>
                </c:pt>
                <c:pt idx="9">
                  <c:v>-2.1333333333333333</c:v>
                </c:pt>
                <c:pt idx="10">
                  <c:v>-2.1333333333333333</c:v>
                </c:pt>
                <c:pt idx="11">
                  <c:v>-2.1333333333333333</c:v>
                </c:pt>
                <c:pt idx="12">
                  <c:v>-2.1333333333333333</c:v>
                </c:pt>
                <c:pt idx="13">
                  <c:v>-2.1333333333333333</c:v>
                </c:pt>
                <c:pt idx="14">
                  <c:v>-2.1333333333333333</c:v>
                </c:pt>
                <c:pt idx="15">
                  <c:v>-2.1333333333333333</c:v>
                </c:pt>
                <c:pt idx="16">
                  <c:v>-2.1333333333333333</c:v>
                </c:pt>
                <c:pt idx="17">
                  <c:v>-2.1333333333333333</c:v>
                </c:pt>
                <c:pt idx="18">
                  <c:v>-2.1333333333333333</c:v>
                </c:pt>
                <c:pt idx="19">
                  <c:v>-2.1333333333333333</c:v>
                </c:pt>
                <c:pt idx="20">
                  <c:v>-2.1333333333333333</c:v>
                </c:pt>
                <c:pt idx="21">
                  <c:v>-2.1333333333333333</c:v>
                </c:pt>
                <c:pt idx="22">
                  <c:v>-2.1333333333333333</c:v>
                </c:pt>
                <c:pt idx="23">
                  <c:v>-2.1333333333333333</c:v>
                </c:pt>
                <c:pt idx="24">
                  <c:v>-2.1333333333333333</c:v>
                </c:pt>
                <c:pt idx="25">
                  <c:v>-2.1333333333333333</c:v>
                </c:pt>
                <c:pt idx="26">
                  <c:v>-2.1333333333333333</c:v>
                </c:pt>
                <c:pt idx="27">
                  <c:v>-2.1333333333333333</c:v>
                </c:pt>
                <c:pt idx="28">
                  <c:v>-2.1333333333333333</c:v>
                </c:pt>
                <c:pt idx="29">
                  <c:v>-2.1333333333333333</c:v>
                </c:pt>
                <c:pt idx="30">
                  <c:v>-2.1333333333333333</c:v>
                </c:pt>
                <c:pt idx="31">
                  <c:v>-2.1333333333333333</c:v>
                </c:pt>
                <c:pt idx="32">
                  <c:v>-2.1333333333333333</c:v>
                </c:pt>
                <c:pt idx="33">
                  <c:v>-2.1333333333333333</c:v>
                </c:pt>
                <c:pt idx="34">
                  <c:v>-2.1333333333333333</c:v>
                </c:pt>
                <c:pt idx="35">
                  <c:v>-2.1333333333333333</c:v>
                </c:pt>
                <c:pt idx="36">
                  <c:v>-2.1333333333333333</c:v>
                </c:pt>
                <c:pt idx="37">
                  <c:v>-2.1333333333333333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11-4908-97F2-E326AA2B9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938352"/>
        <c:axId val="312936392"/>
      </c:lineChart>
      <c:catAx>
        <c:axId val="31293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936392"/>
        <c:crosses val="autoZero"/>
        <c:auto val="1"/>
        <c:lblAlgn val="ctr"/>
        <c:lblOffset val="100"/>
        <c:tickLblSkip val="1"/>
        <c:noMultiLvlLbl val="0"/>
      </c:catAx>
      <c:valAx>
        <c:axId val="312936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93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B84731-0CB7-45DD-9954-75C932FF274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EFB8D3-4FF9-4024-9255-1C02C9CDC341}">
      <dgm:prSet phldrT="[Text]" custT="1"/>
      <dgm:spPr>
        <a:solidFill>
          <a:srgbClr val="F7A322"/>
        </a:solidFill>
        <a:ln>
          <a:solidFill>
            <a:srgbClr val="F7A322"/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Using a neurodevelopmental perspective</a:t>
          </a:r>
        </a:p>
      </dgm:t>
    </dgm:pt>
    <dgm:pt modelId="{F45EF02B-C641-40F0-8929-4435B98DD951}" type="parTrans" cxnId="{6863662A-46E1-434E-B256-EA716F46C466}">
      <dgm:prSet/>
      <dgm:spPr/>
      <dgm:t>
        <a:bodyPr/>
        <a:lstStyle/>
        <a:p>
          <a:endParaRPr lang="en-US"/>
        </a:p>
      </dgm:t>
    </dgm:pt>
    <dgm:pt modelId="{4ED62B08-8D14-435D-9DCD-7C8C61D400F3}" type="sibTrans" cxnId="{6863662A-46E1-434E-B256-EA716F46C466}">
      <dgm:prSet/>
      <dgm:spPr/>
      <dgm:t>
        <a:bodyPr/>
        <a:lstStyle/>
        <a:p>
          <a:endParaRPr lang="en-US"/>
        </a:p>
      </dgm:t>
    </dgm:pt>
    <dgm:pt modelId="{2ACC05E9-A327-4E34-9E32-8F6A42594939}">
      <dgm:prSet phldrT="[Text]" custT="1"/>
      <dgm:spPr>
        <a:solidFill>
          <a:srgbClr val="F7A322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Reframing </a:t>
          </a:r>
        </a:p>
      </dgm:t>
    </dgm:pt>
    <dgm:pt modelId="{BCD57741-8862-4570-A5CB-0DFD199B01A4}" type="parTrans" cxnId="{34D25671-5E56-4993-85FB-6D758322089E}">
      <dgm:prSet/>
      <dgm:spPr/>
      <dgm:t>
        <a:bodyPr/>
        <a:lstStyle/>
        <a:p>
          <a:endParaRPr lang="en-US"/>
        </a:p>
      </dgm:t>
    </dgm:pt>
    <dgm:pt modelId="{27257832-B775-4740-AFB2-5816EFC37CF1}" type="sibTrans" cxnId="{34D25671-5E56-4993-85FB-6D758322089E}">
      <dgm:prSet/>
      <dgm:spPr/>
      <dgm:t>
        <a:bodyPr/>
        <a:lstStyle/>
        <a:p>
          <a:endParaRPr lang="en-US"/>
        </a:p>
      </dgm:t>
    </dgm:pt>
    <dgm:pt modelId="{8379CA88-524F-48E1-B80D-57FE898DB086}">
      <dgm:prSet phldrT="[Text]" custT="1"/>
      <dgm:spPr>
        <a:solidFill>
          <a:srgbClr val="F7A322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Brainstorming </a:t>
          </a:r>
        </a:p>
      </dgm:t>
    </dgm:pt>
    <dgm:pt modelId="{2493A361-6FAF-4F7A-96B5-752134370688}" type="parTrans" cxnId="{55402DFF-1742-4EC4-A3D7-7180ECDF1F10}">
      <dgm:prSet/>
      <dgm:spPr/>
      <dgm:t>
        <a:bodyPr/>
        <a:lstStyle/>
        <a:p>
          <a:endParaRPr lang="en-US"/>
        </a:p>
      </dgm:t>
    </dgm:pt>
    <dgm:pt modelId="{4F8AA212-8BE2-48C3-AC87-056AC8F41212}" type="sibTrans" cxnId="{55402DFF-1742-4EC4-A3D7-7180ECDF1F10}">
      <dgm:prSet/>
      <dgm:spPr/>
      <dgm:t>
        <a:bodyPr/>
        <a:lstStyle/>
        <a:p>
          <a:endParaRPr lang="en-US"/>
        </a:p>
      </dgm:t>
    </dgm:pt>
    <dgm:pt modelId="{45B2CF7B-4AD0-4931-975E-7D27D4D059EF}">
      <dgm:prSet phldrT="[Text]" custT="1"/>
      <dgm:spPr>
        <a:solidFill>
          <a:srgbClr val="F7A322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Accommodations and Supports  </a:t>
          </a:r>
        </a:p>
      </dgm:t>
    </dgm:pt>
    <dgm:pt modelId="{813B2136-819C-4814-8EB0-570257808E38}" type="parTrans" cxnId="{E9F46F15-7440-46E7-9A9B-A1F7ADE9609E}">
      <dgm:prSet/>
      <dgm:spPr/>
      <dgm:t>
        <a:bodyPr/>
        <a:lstStyle/>
        <a:p>
          <a:endParaRPr lang="en-US"/>
        </a:p>
      </dgm:t>
    </dgm:pt>
    <dgm:pt modelId="{A5D4A1B6-0D0B-48E6-A6DD-8B3C3FB7EFC0}" type="sibTrans" cxnId="{E9F46F15-7440-46E7-9A9B-A1F7ADE9609E}">
      <dgm:prSet/>
      <dgm:spPr/>
      <dgm:t>
        <a:bodyPr/>
        <a:lstStyle/>
        <a:p>
          <a:endParaRPr lang="en-US"/>
        </a:p>
      </dgm:t>
    </dgm:pt>
    <dgm:pt modelId="{FD6DC0CF-0565-42D8-80B5-91208806212D}" type="pres">
      <dgm:prSet presAssocID="{24B84731-0CB7-45DD-9954-75C932FF2747}" presName="rootnode" presStyleCnt="0">
        <dgm:presLayoutVars>
          <dgm:chMax/>
          <dgm:chPref/>
          <dgm:dir/>
          <dgm:animLvl val="lvl"/>
        </dgm:presLayoutVars>
      </dgm:prSet>
      <dgm:spPr/>
    </dgm:pt>
    <dgm:pt modelId="{A0A04A89-5BE6-4EBC-81DF-C9EA0C5F2582}" type="pres">
      <dgm:prSet presAssocID="{8FEFB8D3-4FF9-4024-9255-1C02C9CDC341}" presName="composite" presStyleCnt="0"/>
      <dgm:spPr/>
    </dgm:pt>
    <dgm:pt modelId="{A65AACD2-6941-4D88-AB1E-712CCEEB3747}" type="pres">
      <dgm:prSet presAssocID="{8FEFB8D3-4FF9-4024-9255-1C02C9CDC341}" presName="bentUpArrow1" presStyleLbl="alignImgPlace1" presStyleIdx="0" presStyleCnt="3" custLinFactNeighborX="-20065" custLinFactNeighborY="14459"/>
      <dgm:spPr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</dgm:pt>
    <dgm:pt modelId="{472FCB31-1E6D-4188-B7FD-71D745E24EF1}" type="pres">
      <dgm:prSet presAssocID="{8FEFB8D3-4FF9-4024-9255-1C02C9CDC341}" presName="ParentText" presStyleLbl="node1" presStyleIdx="0" presStyleCnt="4" custScaleX="174104" custLinFactNeighborX="-42272" custLinFactNeighborY="1674">
        <dgm:presLayoutVars>
          <dgm:chMax val="1"/>
          <dgm:chPref val="1"/>
          <dgm:bulletEnabled val="1"/>
        </dgm:presLayoutVars>
      </dgm:prSet>
      <dgm:spPr/>
    </dgm:pt>
    <dgm:pt modelId="{E00BC1FC-9DA7-442E-BD1B-DC32F8FC9F9B}" type="pres">
      <dgm:prSet presAssocID="{8FEFB8D3-4FF9-4024-9255-1C02C9CDC341}" presName="ChildText" presStyleLbl="revTx" presStyleIdx="0" presStyleCnt="3" custScaleX="257511" custLinFactNeighborX="84088">
        <dgm:presLayoutVars>
          <dgm:chMax val="0"/>
          <dgm:chPref val="0"/>
          <dgm:bulletEnabled val="1"/>
        </dgm:presLayoutVars>
      </dgm:prSet>
      <dgm:spPr/>
    </dgm:pt>
    <dgm:pt modelId="{43995DD6-AC2A-4918-8C78-42A7134E9F34}" type="pres">
      <dgm:prSet presAssocID="{4ED62B08-8D14-435D-9DCD-7C8C61D400F3}" presName="sibTrans" presStyleCnt="0"/>
      <dgm:spPr/>
    </dgm:pt>
    <dgm:pt modelId="{BE635312-3A50-43FF-A15B-4CB71DDE5DF0}" type="pres">
      <dgm:prSet presAssocID="{2ACC05E9-A327-4E34-9E32-8F6A42594939}" presName="composite" presStyleCnt="0"/>
      <dgm:spPr/>
    </dgm:pt>
    <dgm:pt modelId="{54EC48D7-F547-4767-A815-12AA3B949CBD}" type="pres">
      <dgm:prSet presAssocID="{2ACC05E9-A327-4E34-9E32-8F6A42594939}" presName="bentUpArrow1" presStyleLbl="alignImgPlace1" presStyleIdx="1" presStyleCnt="3" custLinFactNeighborX="19222" custLinFactNeighborY="12354"/>
      <dgm:spPr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</dgm:pt>
    <dgm:pt modelId="{38B2FD19-6AE6-43F2-8175-AB59DE1D3919}" type="pres">
      <dgm:prSet presAssocID="{2ACC05E9-A327-4E34-9E32-8F6A42594939}" presName="ParentText" presStyleLbl="node1" presStyleIdx="1" presStyleCnt="4" custScaleX="174104" custLinFactNeighborX="-15702" custLinFactNeighborY="5162">
        <dgm:presLayoutVars>
          <dgm:chMax val="1"/>
          <dgm:chPref val="1"/>
          <dgm:bulletEnabled val="1"/>
        </dgm:presLayoutVars>
      </dgm:prSet>
      <dgm:spPr/>
    </dgm:pt>
    <dgm:pt modelId="{6029C8A2-2234-47C5-8F4A-C5D526012942}" type="pres">
      <dgm:prSet presAssocID="{2ACC05E9-A327-4E34-9E32-8F6A42594939}" presName="ChildText" presStyleLbl="revTx" presStyleIdx="1" presStyleCnt="3" custScaleX="330813" custLinFactX="17946" custLinFactNeighborX="100000">
        <dgm:presLayoutVars>
          <dgm:chMax val="0"/>
          <dgm:chPref val="0"/>
          <dgm:bulletEnabled val="1"/>
        </dgm:presLayoutVars>
      </dgm:prSet>
      <dgm:spPr/>
    </dgm:pt>
    <dgm:pt modelId="{267EC9C4-F634-455E-B439-6DE331E2063C}" type="pres">
      <dgm:prSet presAssocID="{27257832-B775-4740-AFB2-5816EFC37CF1}" presName="sibTrans" presStyleCnt="0"/>
      <dgm:spPr/>
    </dgm:pt>
    <dgm:pt modelId="{2910A2F9-2F39-4ABB-8DAA-0D2401514267}" type="pres">
      <dgm:prSet presAssocID="{8379CA88-524F-48E1-B80D-57FE898DB086}" presName="composite" presStyleCnt="0"/>
      <dgm:spPr/>
    </dgm:pt>
    <dgm:pt modelId="{81962713-D65A-4EF5-AFEE-B39AC808A7A3}" type="pres">
      <dgm:prSet presAssocID="{8379CA88-524F-48E1-B80D-57FE898DB086}" presName="bentUpArrow1" presStyleLbl="alignImgPlace1" presStyleIdx="2" presStyleCnt="3" custLinFactNeighborX="51357" custLinFactNeighborY="18391"/>
      <dgm:spPr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</dgm:pt>
    <dgm:pt modelId="{D61F747A-E2D3-4AD3-8E43-7F25B14A697A}" type="pres">
      <dgm:prSet presAssocID="{8379CA88-524F-48E1-B80D-57FE898DB086}" presName="ParentText" presStyleLbl="node1" presStyleIdx="2" presStyleCnt="4" custScaleX="174104" custLinFactNeighborX="6030" custLinFactNeighborY="5012">
        <dgm:presLayoutVars>
          <dgm:chMax val="1"/>
          <dgm:chPref val="1"/>
          <dgm:bulletEnabled val="1"/>
        </dgm:presLayoutVars>
      </dgm:prSet>
      <dgm:spPr/>
    </dgm:pt>
    <dgm:pt modelId="{A6A6D93D-F7E4-4B64-BDCB-BFD8BEA842EA}" type="pres">
      <dgm:prSet presAssocID="{8379CA88-524F-48E1-B80D-57FE898DB086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CDE04F9-A947-4420-8EA0-8956E9955401}" type="pres">
      <dgm:prSet presAssocID="{4F8AA212-8BE2-48C3-AC87-056AC8F41212}" presName="sibTrans" presStyleCnt="0"/>
      <dgm:spPr/>
    </dgm:pt>
    <dgm:pt modelId="{7EFB7CC8-6A75-402F-A135-AC4A054BE2EA}" type="pres">
      <dgm:prSet presAssocID="{45B2CF7B-4AD0-4931-975E-7D27D4D059EF}" presName="composite" presStyleCnt="0"/>
      <dgm:spPr/>
    </dgm:pt>
    <dgm:pt modelId="{4BADE930-EF1B-46CE-8C2D-DB17C7B973A5}" type="pres">
      <dgm:prSet presAssocID="{45B2CF7B-4AD0-4931-975E-7D27D4D059EF}" presName="ParentText" presStyleLbl="node1" presStyleIdx="3" presStyleCnt="4" custScaleX="174104" custLinFactNeighborX="27763" custLinFactNeighborY="1322">
        <dgm:presLayoutVars>
          <dgm:chMax val="1"/>
          <dgm:chPref val="1"/>
          <dgm:bulletEnabled val="1"/>
        </dgm:presLayoutVars>
      </dgm:prSet>
      <dgm:spPr/>
    </dgm:pt>
  </dgm:ptLst>
  <dgm:cxnLst>
    <dgm:cxn modelId="{07FCB807-973D-40D3-AAA8-6F4FDE53A68F}" type="presOf" srcId="{24B84731-0CB7-45DD-9954-75C932FF2747}" destId="{FD6DC0CF-0565-42D8-80B5-91208806212D}" srcOrd="0" destOrd="0" presId="urn:microsoft.com/office/officeart/2005/8/layout/StepDownProcess"/>
    <dgm:cxn modelId="{E9F46F15-7440-46E7-9A9B-A1F7ADE9609E}" srcId="{24B84731-0CB7-45DD-9954-75C932FF2747}" destId="{45B2CF7B-4AD0-4931-975E-7D27D4D059EF}" srcOrd="3" destOrd="0" parTransId="{813B2136-819C-4814-8EB0-570257808E38}" sibTransId="{A5D4A1B6-0D0B-48E6-A6DD-8B3C3FB7EFC0}"/>
    <dgm:cxn modelId="{6863662A-46E1-434E-B256-EA716F46C466}" srcId="{24B84731-0CB7-45DD-9954-75C932FF2747}" destId="{8FEFB8D3-4FF9-4024-9255-1C02C9CDC341}" srcOrd="0" destOrd="0" parTransId="{F45EF02B-C641-40F0-8929-4435B98DD951}" sibTransId="{4ED62B08-8D14-435D-9DCD-7C8C61D400F3}"/>
    <dgm:cxn modelId="{599E512B-BB2E-4183-A470-38506E7F92A1}" type="presOf" srcId="{45B2CF7B-4AD0-4931-975E-7D27D4D059EF}" destId="{4BADE930-EF1B-46CE-8C2D-DB17C7B973A5}" srcOrd="0" destOrd="0" presId="urn:microsoft.com/office/officeart/2005/8/layout/StepDownProcess"/>
    <dgm:cxn modelId="{3AC49865-F497-4EDA-99B3-F0E36D8CD3D5}" type="presOf" srcId="{8FEFB8D3-4FF9-4024-9255-1C02C9CDC341}" destId="{472FCB31-1E6D-4188-B7FD-71D745E24EF1}" srcOrd="0" destOrd="0" presId="urn:microsoft.com/office/officeart/2005/8/layout/StepDownProcess"/>
    <dgm:cxn modelId="{42B92D66-187C-4E28-B8C9-A6C13564DA82}" type="presOf" srcId="{8379CA88-524F-48E1-B80D-57FE898DB086}" destId="{D61F747A-E2D3-4AD3-8E43-7F25B14A697A}" srcOrd="0" destOrd="0" presId="urn:microsoft.com/office/officeart/2005/8/layout/StepDownProcess"/>
    <dgm:cxn modelId="{34D25671-5E56-4993-85FB-6D758322089E}" srcId="{24B84731-0CB7-45DD-9954-75C932FF2747}" destId="{2ACC05E9-A327-4E34-9E32-8F6A42594939}" srcOrd="1" destOrd="0" parTransId="{BCD57741-8862-4570-A5CB-0DFD199B01A4}" sibTransId="{27257832-B775-4740-AFB2-5816EFC37CF1}"/>
    <dgm:cxn modelId="{94B60BE4-256A-4573-A14C-CDA18B1F4C36}" type="presOf" srcId="{2ACC05E9-A327-4E34-9E32-8F6A42594939}" destId="{38B2FD19-6AE6-43F2-8175-AB59DE1D3919}" srcOrd="0" destOrd="0" presId="urn:microsoft.com/office/officeart/2005/8/layout/StepDownProcess"/>
    <dgm:cxn modelId="{55402DFF-1742-4EC4-A3D7-7180ECDF1F10}" srcId="{24B84731-0CB7-45DD-9954-75C932FF2747}" destId="{8379CA88-524F-48E1-B80D-57FE898DB086}" srcOrd="2" destOrd="0" parTransId="{2493A361-6FAF-4F7A-96B5-752134370688}" sibTransId="{4F8AA212-8BE2-48C3-AC87-056AC8F41212}"/>
    <dgm:cxn modelId="{FF7EFAF8-4B01-4713-BA18-047B6C4F270D}" type="presParOf" srcId="{FD6DC0CF-0565-42D8-80B5-91208806212D}" destId="{A0A04A89-5BE6-4EBC-81DF-C9EA0C5F2582}" srcOrd="0" destOrd="0" presId="urn:microsoft.com/office/officeart/2005/8/layout/StepDownProcess"/>
    <dgm:cxn modelId="{02BC27D6-D7F9-4282-B9A2-45CD9A2DBEEE}" type="presParOf" srcId="{A0A04A89-5BE6-4EBC-81DF-C9EA0C5F2582}" destId="{A65AACD2-6941-4D88-AB1E-712CCEEB3747}" srcOrd="0" destOrd="0" presId="urn:microsoft.com/office/officeart/2005/8/layout/StepDownProcess"/>
    <dgm:cxn modelId="{E4DC510E-501B-4B4E-A5F5-F0BA4DC53EBF}" type="presParOf" srcId="{A0A04A89-5BE6-4EBC-81DF-C9EA0C5F2582}" destId="{472FCB31-1E6D-4188-B7FD-71D745E24EF1}" srcOrd="1" destOrd="0" presId="urn:microsoft.com/office/officeart/2005/8/layout/StepDownProcess"/>
    <dgm:cxn modelId="{C66AC1C2-8CBE-440E-9E52-EDB29C3F45E7}" type="presParOf" srcId="{A0A04A89-5BE6-4EBC-81DF-C9EA0C5F2582}" destId="{E00BC1FC-9DA7-442E-BD1B-DC32F8FC9F9B}" srcOrd="2" destOrd="0" presId="urn:microsoft.com/office/officeart/2005/8/layout/StepDownProcess"/>
    <dgm:cxn modelId="{C487E7F5-CB04-4B89-8B80-57F82C39B2D7}" type="presParOf" srcId="{FD6DC0CF-0565-42D8-80B5-91208806212D}" destId="{43995DD6-AC2A-4918-8C78-42A7134E9F34}" srcOrd="1" destOrd="0" presId="urn:microsoft.com/office/officeart/2005/8/layout/StepDownProcess"/>
    <dgm:cxn modelId="{5C550BF6-4661-45A8-B822-51D2E731FDDA}" type="presParOf" srcId="{FD6DC0CF-0565-42D8-80B5-91208806212D}" destId="{BE635312-3A50-43FF-A15B-4CB71DDE5DF0}" srcOrd="2" destOrd="0" presId="urn:microsoft.com/office/officeart/2005/8/layout/StepDownProcess"/>
    <dgm:cxn modelId="{5A77D095-1ADF-4DF0-8F5A-FA759DBA49ED}" type="presParOf" srcId="{BE635312-3A50-43FF-A15B-4CB71DDE5DF0}" destId="{54EC48D7-F547-4767-A815-12AA3B949CBD}" srcOrd="0" destOrd="0" presId="urn:microsoft.com/office/officeart/2005/8/layout/StepDownProcess"/>
    <dgm:cxn modelId="{C5E2A906-857A-4267-8373-B251AC304DC9}" type="presParOf" srcId="{BE635312-3A50-43FF-A15B-4CB71DDE5DF0}" destId="{38B2FD19-6AE6-43F2-8175-AB59DE1D3919}" srcOrd="1" destOrd="0" presId="urn:microsoft.com/office/officeart/2005/8/layout/StepDownProcess"/>
    <dgm:cxn modelId="{5A82132F-BF76-4929-B7AF-5DC51E115FA3}" type="presParOf" srcId="{BE635312-3A50-43FF-A15B-4CB71DDE5DF0}" destId="{6029C8A2-2234-47C5-8F4A-C5D526012942}" srcOrd="2" destOrd="0" presId="urn:microsoft.com/office/officeart/2005/8/layout/StepDownProcess"/>
    <dgm:cxn modelId="{7295661C-4D4C-4130-BDF1-826D18CF1832}" type="presParOf" srcId="{FD6DC0CF-0565-42D8-80B5-91208806212D}" destId="{267EC9C4-F634-455E-B439-6DE331E2063C}" srcOrd="3" destOrd="0" presId="urn:microsoft.com/office/officeart/2005/8/layout/StepDownProcess"/>
    <dgm:cxn modelId="{B7E467D4-5F2C-4859-B8F2-BAFC9D1CB50F}" type="presParOf" srcId="{FD6DC0CF-0565-42D8-80B5-91208806212D}" destId="{2910A2F9-2F39-4ABB-8DAA-0D2401514267}" srcOrd="4" destOrd="0" presId="urn:microsoft.com/office/officeart/2005/8/layout/StepDownProcess"/>
    <dgm:cxn modelId="{0CD2B650-EFD8-4F52-930A-14E2987AAF4A}" type="presParOf" srcId="{2910A2F9-2F39-4ABB-8DAA-0D2401514267}" destId="{81962713-D65A-4EF5-AFEE-B39AC808A7A3}" srcOrd="0" destOrd="0" presId="urn:microsoft.com/office/officeart/2005/8/layout/StepDownProcess"/>
    <dgm:cxn modelId="{4C1B85E9-9ADB-4BE1-96FF-555C964CB010}" type="presParOf" srcId="{2910A2F9-2F39-4ABB-8DAA-0D2401514267}" destId="{D61F747A-E2D3-4AD3-8E43-7F25B14A697A}" srcOrd="1" destOrd="0" presId="urn:microsoft.com/office/officeart/2005/8/layout/StepDownProcess"/>
    <dgm:cxn modelId="{A5409532-B4CA-41C7-BF55-85F72F9777FB}" type="presParOf" srcId="{2910A2F9-2F39-4ABB-8DAA-0D2401514267}" destId="{A6A6D93D-F7E4-4B64-BDCB-BFD8BEA842EA}" srcOrd="2" destOrd="0" presId="urn:microsoft.com/office/officeart/2005/8/layout/StepDownProcess"/>
    <dgm:cxn modelId="{2F2BF6F0-842A-4CFD-BED8-6D212850A7F0}" type="presParOf" srcId="{FD6DC0CF-0565-42D8-80B5-91208806212D}" destId="{9CDE04F9-A947-4420-8EA0-8956E9955401}" srcOrd="5" destOrd="0" presId="urn:microsoft.com/office/officeart/2005/8/layout/StepDownProcess"/>
    <dgm:cxn modelId="{1D2BF0D3-19CA-4563-ADBB-CF852D94D0FE}" type="presParOf" srcId="{FD6DC0CF-0565-42D8-80B5-91208806212D}" destId="{7EFB7CC8-6A75-402F-A135-AC4A054BE2EA}" srcOrd="6" destOrd="0" presId="urn:microsoft.com/office/officeart/2005/8/layout/StepDownProcess"/>
    <dgm:cxn modelId="{03C67F06-D672-43CE-9E06-EF0420654699}" type="presParOf" srcId="{7EFB7CC8-6A75-402F-A135-AC4A054BE2EA}" destId="{4BADE930-EF1B-46CE-8C2D-DB17C7B973A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57862A-3B20-4045-9F0E-54C94C81740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8B976-011D-44AC-B8C9-C8E09CDFDA7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Understand</a:t>
          </a:r>
        </a:p>
      </dgm:t>
    </dgm:pt>
    <dgm:pt modelId="{B2343B93-AC8A-47F6-AF0D-E24611BA51F8}" type="parTrans" cxnId="{F3A09088-F93A-46A4-9F98-A044048E364D}">
      <dgm:prSet/>
      <dgm:spPr/>
      <dgm:t>
        <a:bodyPr/>
        <a:lstStyle/>
        <a:p>
          <a:endParaRPr lang="en-US"/>
        </a:p>
      </dgm:t>
    </dgm:pt>
    <dgm:pt modelId="{497898B8-D478-4CDE-B8C0-64A63438A85A}" type="sibTrans" cxnId="{F3A09088-F93A-46A4-9F98-A044048E364D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8C5D2447-8570-406B-BE20-D733C5C7967C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Think Ahead</a:t>
          </a:r>
        </a:p>
      </dgm:t>
    </dgm:pt>
    <dgm:pt modelId="{2A9923AE-5269-4C1E-A182-CEBCC2016E88}" type="parTrans" cxnId="{C6B1D935-B89A-4F73-BB59-F1CED5B27413}">
      <dgm:prSet/>
      <dgm:spPr/>
      <dgm:t>
        <a:bodyPr/>
        <a:lstStyle/>
        <a:p>
          <a:endParaRPr lang="en-US"/>
        </a:p>
      </dgm:t>
    </dgm:pt>
    <dgm:pt modelId="{4F8889DF-5B74-4E02-8A85-2D97D3943287}" type="sibTrans" cxnId="{C6B1D935-B89A-4F73-BB59-F1CED5B27413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0028ED28-ABBF-4F2E-B3D7-7A701B2EC28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Adjust Expectations </a:t>
          </a:r>
        </a:p>
      </dgm:t>
    </dgm:pt>
    <dgm:pt modelId="{E719079D-9AF8-4E7D-B253-4434D5E10992}" type="parTrans" cxnId="{1F632842-61B5-4770-A4E4-0F912B3EA0FA}">
      <dgm:prSet/>
      <dgm:spPr/>
      <dgm:t>
        <a:bodyPr/>
        <a:lstStyle/>
        <a:p>
          <a:endParaRPr lang="en-US"/>
        </a:p>
      </dgm:t>
    </dgm:pt>
    <dgm:pt modelId="{CFB1F59F-3014-4811-A5F9-B4A484663C37}" type="sibTrans" cxnId="{1F632842-61B5-4770-A4E4-0F912B3EA0FA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EF6A3385-0963-4C7F-94F7-2822CF23210B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Shift Approach </a:t>
          </a:r>
        </a:p>
      </dgm:t>
    </dgm:pt>
    <dgm:pt modelId="{82B36CA0-521D-4CA5-9F88-CE24091DB661}" type="parTrans" cxnId="{95B3713D-A6FB-4E81-AA64-14790256219B}">
      <dgm:prSet/>
      <dgm:spPr/>
      <dgm:t>
        <a:bodyPr/>
        <a:lstStyle/>
        <a:p>
          <a:endParaRPr lang="en-US"/>
        </a:p>
      </dgm:t>
    </dgm:pt>
    <dgm:pt modelId="{62B69492-2E92-45EC-993B-EAE55118996C}" type="sibTrans" cxnId="{95B3713D-A6FB-4E81-AA64-14790256219B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BF6AB8CF-E517-4BB6-957E-C5BDAC600B7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Plan Together </a:t>
          </a:r>
        </a:p>
      </dgm:t>
    </dgm:pt>
    <dgm:pt modelId="{3F76F975-6691-4150-9915-2435869E0F1E}" type="parTrans" cxnId="{8BF26436-1C8A-4291-B941-E0F25AA1CA5F}">
      <dgm:prSet/>
      <dgm:spPr/>
      <dgm:t>
        <a:bodyPr/>
        <a:lstStyle/>
        <a:p>
          <a:endParaRPr lang="en-US"/>
        </a:p>
      </dgm:t>
    </dgm:pt>
    <dgm:pt modelId="{B075FC51-D16E-4738-B7A6-3DC16672DFF9}" type="sibTrans" cxnId="{8BF26436-1C8A-4291-B941-E0F25AA1CA5F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42B26B60-D84F-4390-9CA1-3D30B7A03A05}" type="pres">
      <dgm:prSet presAssocID="{B257862A-3B20-4045-9F0E-54C94C81740C}" presName="cycle" presStyleCnt="0">
        <dgm:presLayoutVars>
          <dgm:dir/>
          <dgm:resizeHandles val="exact"/>
        </dgm:presLayoutVars>
      </dgm:prSet>
      <dgm:spPr/>
    </dgm:pt>
    <dgm:pt modelId="{10E3D908-411A-4664-87D6-7806E2395708}" type="pres">
      <dgm:prSet presAssocID="{E2E8B976-011D-44AC-B8C9-C8E09CDFDA77}" presName="node" presStyleLbl="node1" presStyleIdx="0" presStyleCnt="5">
        <dgm:presLayoutVars>
          <dgm:bulletEnabled val="1"/>
        </dgm:presLayoutVars>
      </dgm:prSet>
      <dgm:spPr/>
    </dgm:pt>
    <dgm:pt modelId="{02DADACA-847F-4002-AA5F-019CA786488B}" type="pres">
      <dgm:prSet presAssocID="{E2E8B976-011D-44AC-B8C9-C8E09CDFDA77}" presName="spNode" presStyleCnt="0"/>
      <dgm:spPr/>
    </dgm:pt>
    <dgm:pt modelId="{E362EF86-1E81-40CC-95EB-0D12847B2C03}" type="pres">
      <dgm:prSet presAssocID="{497898B8-D478-4CDE-B8C0-64A63438A85A}" presName="sibTrans" presStyleLbl="sibTrans1D1" presStyleIdx="0" presStyleCnt="5"/>
      <dgm:spPr/>
    </dgm:pt>
    <dgm:pt modelId="{D5F0CA4A-C36A-4F9F-9701-A3D97E580CA1}" type="pres">
      <dgm:prSet presAssocID="{8C5D2447-8570-406B-BE20-D733C5C7967C}" presName="node" presStyleLbl="node1" presStyleIdx="1" presStyleCnt="5">
        <dgm:presLayoutVars>
          <dgm:bulletEnabled val="1"/>
        </dgm:presLayoutVars>
      </dgm:prSet>
      <dgm:spPr/>
    </dgm:pt>
    <dgm:pt modelId="{2EB8EA97-9D16-4ADA-B2AD-EB80C37BFC62}" type="pres">
      <dgm:prSet presAssocID="{8C5D2447-8570-406B-BE20-D733C5C7967C}" presName="spNode" presStyleCnt="0"/>
      <dgm:spPr/>
    </dgm:pt>
    <dgm:pt modelId="{7D308B2B-86D0-4732-B586-442550338C79}" type="pres">
      <dgm:prSet presAssocID="{4F8889DF-5B74-4E02-8A85-2D97D3943287}" presName="sibTrans" presStyleLbl="sibTrans1D1" presStyleIdx="1" presStyleCnt="5"/>
      <dgm:spPr/>
    </dgm:pt>
    <dgm:pt modelId="{05EC5C0A-086E-4369-94B6-6145343E507F}" type="pres">
      <dgm:prSet presAssocID="{0028ED28-ABBF-4F2E-B3D7-7A701B2EC28E}" presName="node" presStyleLbl="node1" presStyleIdx="2" presStyleCnt="5" custRadScaleRad="98667" custRadScaleInc="-31258">
        <dgm:presLayoutVars>
          <dgm:bulletEnabled val="1"/>
        </dgm:presLayoutVars>
      </dgm:prSet>
      <dgm:spPr/>
    </dgm:pt>
    <dgm:pt modelId="{DF418F38-6149-4111-9539-A953E0FF093B}" type="pres">
      <dgm:prSet presAssocID="{0028ED28-ABBF-4F2E-B3D7-7A701B2EC28E}" presName="spNode" presStyleCnt="0"/>
      <dgm:spPr/>
    </dgm:pt>
    <dgm:pt modelId="{246F673B-C1C1-497F-8701-4E5EAAC62176}" type="pres">
      <dgm:prSet presAssocID="{CFB1F59F-3014-4811-A5F9-B4A484663C37}" presName="sibTrans" presStyleLbl="sibTrans1D1" presStyleIdx="2" presStyleCnt="5"/>
      <dgm:spPr/>
    </dgm:pt>
    <dgm:pt modelId="{34DD8D00-DEB2-4C67-A59B-2CCC89B542CA}" type="pres">
      <dgm:prSet presAssocID="{EF6A3385-0963-4C7F-94F7-2822CF23210B}" presName="node" presStyleLbl="node1" presStyleIdx="3" presStyleCnt="5" custRadScaleRad="97421" custRadScaleInc="52802">
        <dgm:presLayoutVars>
          <dgm:bulletEnabled val="1"/>
        </dgm:presLayoutVars>
      </dgm:prSet>
      <dgm:spPr/>
    </dgm:pt>
    <dgm:pt modelId="{62E0BC25-F046-4A01-9B7A-BA75BFFCFFEE}" type="pres">
      <dgm:prSet presAssocID="{EF6A3385-0963-4C7F-94F7-2822CF23210B}" presName="spNode" presStyleCnt="0"/>
      <dgm:spPr/>
    </dgm:pt>
    <dgm:pt modelId="{457AEAAA-4B4B-49F2-9632-FC7861EEFBA9}" type="pres">
      <dgm:prSet presAssocID="{62B69492-2E92-45EC-993B-EAE55118996C}" presName="sibTrans" presStyleLbl="sibTrans1D1" presStyleIdx="3" presStyleCnt="5"/>
      <dgm:spPr/>
    </dgm:pt>
    <dgm:pt modelId="{7E3614C9-DFC6-43AD-9F4A-FAE84C57944D}" type="pres">
      <dgm:prSet presAssocID="{BF6AB8CF-E517-4BB6-957E-C5BDAC600B73}" presName="node" presStyleLbl="node1" presStyleIdx="4" presStyleCnt="5">
        <dgm:presLayoutVars>
          <dgm:bulletEnabled val="1"/>
        </dgm:presLayoutVars>
      </dgm:prSet>
      <dgm:spPr/>
    </dgm:pt>
    <dgm:pt modelId="{1EF7F473-E653-4FD8-BAD4-B25205E3CF96}" type="pres">
      <dgm:prSet presAssocID="{BF6AB8CF-E517-4BB6-957E-C5BDAC600B73}" presName="spNode" presStyleCnt="0"/>
      <dgm:spPr/>
    </dgm:pt>
    <dgm:pt modelId="{F5D36928-DE98-495E-9722-50F90FEB49B0}" type="pres">
      <dgm:prSet presAssocID="{B075FC51-D16E-4738-B7A6-3DC16672DFF9}" presName="sibTrans" presStyleLbl="sibTrans1D1" presStyleIdx="4" presStyleCnt="5"/>
      <dgm:spPr/>
    </dgm:pt>
  </dgm:ptLst>
  <dgm:cxnLst>
    <dgm:cxn modelId="{C6B1D935-B89A-4F73-BB59-F1CED5B27413}" srcId="{B257862A-3B20-4045-9F0E-54C94C81740C}" destId="{8C5D2447-8570-406B-BE20-D733C5C7967C}" srcOrd="1" destOrd="0" parTransId="{2A9923AE-5269-4C1E-A182-CEBCC2016E88}" sibTransId="{4F8889DF-5B74-4E02-8A85-2D97D3943287}"/>
    <dgm:cxn modelId="{8BF26436-1C8A-4291-B941-E0F25AA1CA5F}" srcId="{B257862A-3B20-4045-9F0E-54C94C81740C}" destId="{BF6AB8CF-E517-4BB6-957E-C5BDAC600B73}" srcOrd="4" destOrd="0" parTransId="{3F76F975-6691-4150-9915-2435869E0F1E}" sibTransId="{B075FC51-D16E-4738-B7A6-3DC16672DFF9}"/>
    <dgm:cxn modelId="{95B3713D-A6FB-4E81-AA64-14790256219B}" srcId="{B257862A-3B20-4045-9F0E-54C94C81740C}" destId="{EF6A3385-0963-4C7F-94F7-2822CF23210B}" srcOrd="3" destOrd="0" parTransId="{82B36CA0-521D-4CA5-9F88-CE24091DB661}" sibTransId="{62B69492-2E92-45EC-993B-EAE55118996C}"/>
    <dgm:cxn modelId="{D4DD9241-8727-4A0E-9FB5-8F32C91D9FFA}" type="presOf" srcId="{497898B8-D478-4CDE-B8C0-64A63438A85A}" destId="{E362EF86-1E81-40CC-95EB-0D12847B2C03}" srcOrd="0" destOrd="0" presId="urn:microsoft.com/office/officeart/2005/8/layout/cycle5"/>
    <dgm:cxn modelId="{1F632842-61B5-4770-A4E4-0F912B3EA0FA}" srcId="{B257862A-3B20-4045-9F0E-54C94C81740C}" destId="{0028ED28-ABBF-4F2E-B3D7-7A701B2EC28E}" srcOrd="2" destOrd="0" parTransId="{E719079D-9AF8-4E7D-B253-4434D5E10992}" sibTransId="{CFB1F59F-3014-4811-A5F9-B4A484663C37}"/>
    <dgm:cxn modelId="{6CF2004F-239C-4122-B351-35DE7B0EEB9B}" type="presOf" srcId="{B257862A-3B20-4045-9F0E-54C94C81740C}" destId="{42B26B60-D84F-4390-9CA1-3D30B7A03A05}" srcOrd="0" destOrd="0" presId="urn:microsoft.com/office/officeart/2005/8/layout/cycle5"/>
    <dgm:cxn modelId="{C3C63087-31EE-4E75-8281-4754D1AEFFB9}" type="presOf" srcId="{EF6A3385-0963-4C7F-94F7-2822CF23210B}" destId="{34DD8D00-DEB2-4C67-A59B-2CCC89B542CA}" srcOrd="0" destOrd="0" presId="urn:microsoft.com/office/officeart/2005/8/layout/cycle5"/>
    <dgm:cxn modelId="{F3A09088-F93A-46A4-9F98-A044048E364D}" srcId="{B257862A-3B20-4045-9F0E-54C94C81740C}" destId="{E2E8B976-011D-44AC-B8C9-C8E09CDFDA77}" srcOrd="0" destOrd="0" parTransId="{B2343B93-AC8A-47F6-AF0D-E24611BA51F8}" sibTransId="{497898B8-D478-4CDE-B8C0-64A63438A85A}"/>
    <dgm:cxn modelId="{16AF6DA4-D90A-48B5-9513-B897081C2A82}" type="presOf" srcId="{E2E8B976-011D-44AC-B8C9-C8E09CDFDA77}" destId="{10E3D908-411A-4664-87D6-7806E2395708}" srcOrd="0" destOrd="0" presId="urn:microsoft.com/office/officeart/2005/8/layout/cycle5"/>
    <dgm:cxn modelId="{CAD7B4AC-2361-4FA3-9715-526017A418DE}" type="presOf" srcId="{CFB1F59F-3014-4811-A5F9-B4A484663C37}" destId="{246F673B-C1C1-497F-8701-4E5EAAC62176}" srcOrd="0" destOrd="0" presId="urn:microsoft.com/office/officeart/2005/8/layout/cycle5"/>
    <dgm:cxn modelId="{FD739CBE-73DE-40EF-BCF6-3314D3C605B6}" type="presOf" srcId="{4F8889DF-5B74-4E02-8A85-2D97D3943287}" destId="{7D308B2B-86D0-4732-B586-442550338C79}" srcOrd="0" destOrd="0" presId="urn:microsoft.com/office/officeart/2005/8/layout/cycle5"/>
    <dgm:cxn modelId="{C27881C7-3F77-423E-92B9-B2C6DC987AB7}" type="presOf" srcId="{B075FC51-D16E-4738-B7A6-3DC16672DFF9}" destId="{F5D36928-DE98-495E-9722-50F90FEB49B0}" srcOrd="0" destOrd="0" presId="urn:microsoft.com/office/officeart/2005/8/layout/cycle5"/>
    <dgm:cxn modelId="{D8632ADE-F642-4DBF-B1D2-6F3526CA4601}" type="presOf" srcId="{0028ED28-ABBF-4F2E-B3D7-7A701B2EC28E}" destId="{05EC5C0A-086E-4369-94B6-6145343E507F}" srcOrd="0" destOrd="0" presId="urn:microsoft.com/office/officeart/2005/8/layout/cycle5"/>
    <dgm:cxn modelId="{7B01CFE2-C76F-476F-AA7F-E3E53715806F}" type="presOf" srcId="{62B69492-2E92-45EC-993B-EAE55118996C}" destId="{457AEAAA-4B4B-49F2-9632-FC7861EEFBA9}" srcOrd="0" destOrd="0" presId="urn:microsoft.com/office/officeart/2005/8/layout/cycle5"/>
    <dgm:cxn modelId="{BC7DBDE6-AF14-4268-A8A2-C652A6FFF0A8}" type="presOf" srcId="{BF6AB8CF-E517-4BB6-957E-C5BDAC600B73}" destId="{7E3614C9-DFC6-43AD-9F4A-FAE84C57944D}" srcOrd="0" destOrd="0" presId="urn:microsoft.com/office/officeart/2005/8/layout/cycle5"/>
    <dgm:cxn modelId="{F15F55EC-E5F4-44A4-B00F-E0C04E0F4163}" type="presOf" srcId="{8C5D2447-8570-406B-BE20-D733C5C7967C}" destId="{D5F0CA4A-C36A-4F9F-9701-A3D97E580CA1}" srcOrd="0" destOrd="0" presId="urn:microsoft.com/office/officeart/2005/8/layout/cycle5"/>
    <dgm:cxn modelId="{47167DCD-C117-47E0-B45E-84B60C65483F}" type="presParOf" srcId="{42B26B60-D84F-4390-9CA1-3D30B7A03A05}" destId="{10E3D908-411A-4664-87D6-7806E2395708}" srcOrd="0" destOrd="0" presId="urn:microsoft.com/office/officeart/2005/8/layout/cycle5"/>
    <dgm:cxn modelId="{658145BA-6C58-4DD9-A7ED-F9495C4C0D7C}" type="presParOf" srcId="{42B26B60-D84F-4390-9CA1-3D30B7A03A05}" destId="{02DADACA-847F-4002-AA5F-019CA786488B}" srcOrd="1" destOrd="0" presId="urn:microsoft.com/office/officeart/2005/8/layout/cycle5"/>
    <dgm:cxn modelId="{0FF2ABA2-75AC-4D1D-AEBF-07488119B8BB}" type="presParOf" srcId="{42B26B60-D84F-4390-9CA1-3D30B7A03A05}" destId="{E362EF86-1E81-40CC-95EB-0D12847B2C03}" srcOrd="2" destOrd="0" presId="urn:microsoft.com/office/officeart/2005/8/layout/cycle5"/>
    <dgm:cxn modelId="{76E969DB-3E24-4085-AFE9-38DB5D887BAB}" type="presParOf" srcId="{42B26B60-D84F-4390-9CA1-3D30B7A03A05}" destId="{D5F0CA4A-C36A-4F9F-9701-A3D97E580CA1}" srcOrd="3" destOrd="0" presId="urn:microsoft.com/office/officeart/2005/8/layout/cycle5"/>
    <dgm:cxn modelId="{AEFDA23B-576A-4B28-BC3B-2F8A31EABE4F}" type="presParOf" srcId="{42B26B60-D84F-4390-9CA1-3D30B7A03A05}" destId="{2EB8EA97-9D16-4ADA-B2AD-EB80C37BFC62}" srcOrd="4" destOrd="0" presId="urn:microsoft.com/office/officeart/2005/8/layout/cycle5"/>
    <dgm:cxn modelId="{32A40EDB-9A28-422C-9526-7AF35949FB9B}" type="presParOf" srcId="{42B26B60-D84F-4390-9CA1-3D30B7A03A05}" destId="{7D308B2B-86D0-4732-B586-442550338C79}" srcOrd="5" destOrd="0" presId="urn:microsoft.com/office/officeart/2005/8/layout/cycle5"/>
    <dgm:cxn modelId="{8B7F9A8E-B875-49D3-820D-2C9C34542A9A}" type="presParOf" srcId="{42B26B60-D84F-4390-9CA1-3D30B7A03A05}" destId="{05EC5C0A-086E-4369-94B6-6145343E507F}" srcOrd="6" destOrd="0" presId="urn:microsoft.com/office/officeart/2005/8/layout/cycle5"/>
    <dgm:cxn modelId="{6A5E20A9-0993-4F17-96D1-F705741A7F3D}" type="presParOf" srcId="{42B26B60-D84F-4390-9CA1-3D30B7A03A05}" destId="{DF418F38-6149-4111-9539-A953E0FF093B}" srcOrd="7" destOrd="0" presId="urn:microsoft.com/office/officeart/2005/8/layout/cycle5"/>
    <dgm:cxn modelId="{4C80E607-6D62-4E5F-95FC-8F3FC25ABCC4}" type="presParOf" srcId="{42B26B60-D84F-4390-9CA1-3D30B7A03A05}" destId="{246F673B-C1C1-497F-8701-4E5EAAC62176}" srcOrd="8" destOrd="0" presId="urn:microsoft.com/office/officeart/2005/8/layout/cycle5"/>
    <dgm:cxn modelId="{C9B4FE1A-A0B8-46A4-9E9B-FC470FB8365C}" type="presParOf" srcId="{42B26B60-D84F-4390-9CA1-3D30B7A03A05}" destId="{34DD8D00-DEB2-4C67-A59B-2CCC89B542CA}" srcOrd="9" destOrd="0" presId="urn:microsoft.com/office/officeart/2005/8/layout/cycle5"/>
    <dgm:cxn modelId="{8479B129-FF0A-4535-8214-ED63CB78A119}" type="presParOf" srcId="{42B26B60-D84F-4390-9CA1-3D30B7A03A05}" destId="{62E0BC25-F046-4A01-9B7A-BA75BFFCFFEE}" srcOrd="10" destOrd="0" presId="urn:microsoft.com/office/officeart/2005/8/layout/cycle5"/>
    <dgm:cxn modelId="{CB856AA0-2E7A-452F-B854-6CFE658F0583}" type="presParOf" srcId="{42B26B60-D84F-4390-9CA1-3D30B7A03A05}" destId="{457AEAAA-4B4B-49F2-9632-FC7861EEFBA9}" srcOrd="11" destOrd="0" presId="urn:microsoft.com/office/officeart/2005/8/layout/cycle5"/>
    <dgm:cxn modelId="{057EA8A4-D4B3-4AE4-865A-D91281481CC4}" type="presParOf" srcId="{42B26B60-D84F-4390-9CA1-3D30B7A03A05}" destId="{7E3614C9-DFC6-43AD-9F4A-FAE84C57944D}" srcOrd="12" destOrd="0" presId="urn:microsoft.com/office/officeart/2005/8/layout/cycle5"/>
    <dgm:cxn modelId="{039861E4-702A-4EA8-B42B-BDCA3EA331C5}" type="presParOf" srcId="{42B26B60-D84F-4390-9CA1-3D30B7A03A05}" destId="{1EF7F473-E653-4FD8-BAD4-B25205E3CF96}" srcOrd="13" destOrd="0" presId="urn:microsoft.com/office/officeart/2005/8/layout/cycle5"/>
    <dgm:cxn modelId="{60409C7F-EECA-4F04-838F-B781EC359BC6}" type="presParOf" srcId="{42B26B60-D84F-4390-9CA1-3D30B7A03A05}" destId="{F5D36928-DE98-495E-9722-50F90FEB49B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809BCB-B8B4-495B-8871-BA580758492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5F796-9824-452B-95EB-086CAF24B936}">
      <dgm:prSet phldrT="[Text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/>
            <a:t>Green Pathway</a:t>
          </a:r>
        </a:p>
      </dgm:t>
    </dgm:pt>
    <dgm:pt modelId="{56288880-D1DF-41EF-A786-101A9DF91DA2}" type="parTrans" cxnId="{7B994EEB-FD14-4CF2-A02B-ADBF2CBEB948}">
      <dgm:prSet/>
      <dgm:spPr/>
      <dgm:t>
        <a:bodyPr/>
        <a:lstStyle/>
        <a:p>
          <a:endParaRPr lang="en-US"/>
        </a:p>
      </dgm:t>
    </dgm:pt>
    <dgm:pt modelId="{13EB5183-5853-4515-BB38-7433C5025C9C}" type="sibTrans" cxnId="{7B994EEB-FD14-4CF2-A02B-ADBF2CBEB948}">
      <dgm:prSet/>
      <dgm:spPr/>
      <dgm:t>
        <a:bodyPr/>
        <a:lstStyle/>
        <a:p>
          <a:endParaRPr lang="en-US"/>
        </a:p>
      </dgm:t>
    </dgm:pt>
    <dgm:pt modelId="{25944EE6-E97B-4B40-ACA6-5AE483152A54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400" dirty="0">
              <a:solidFill>
                <a:srgbClr val="00B050"/>
              </a:solidFill>
            </a:rPr>
            <a:t>Regulated </a:t>
          </a:r>
        </a:p>
      </dgm:t>
    </dgm:pt>
    <dgm:pt modelId="{83B092D3-5286-4519-93C7-7BECD39513F1}" type="parTrans" cxnId="{73A37148-E5FD-49E7-A739-2CFAB17A79A0}">
      <dgm:prSet/>
      <dgm:spPr/>
      <dgm:t>
        <a:bodyPr/>
        <a:lstStyle/>
        <a:p>
          <a:endParaRPr lang="en-US"/>
        </a:p>
      </dgm:t>
    </dgm:pt>
    <dgm:pt modelId="{DB3B0DF0-CAAD-40DB-9E0D-E07FE2D17B2D}" type="sibTrans" cxnId="{73A37148-E5FD-49E7-A739-2CFAB17A79A0}">
      <dgm:prSet/>
      <dgm:spPr/>
      <dgm:t>
        <a:bodyPr/>
        <a:lstStyle/>
        <a:p>
          <a:endParaRPr lang="en-US"/>
        </a:p>
      </dgm:t>
    </dgm:pt>
    <dgm:pt modelId="{8BC5EB15-9C6F-417A-A93E-E9D390502F02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Red Pathway</a:t>
          </a:r>
        </a:p>
      </dgm:t>
    </dgm:pt>
    <dgm:pt modelId="{A71FA4F9-7690-4DAF-B3BE-2F4235B1FFAD}" type="parTrans" cxnId="{37D32BB6-FAB9-4BAD-9A93-CDFD386ECD06}">
      <dgm:prSet/>
      <dgm:spPr/>
      <dgm:t>
        <a:bodyPr/>
        <a:lstStyle/>
        <a:p>
          <a:endParaRPr lang="en-US"/>
        </a:p>
      </dgm:t>
    </dgm:pt>
    <dgm:pt modelId="{A8CB86CC-EDEE-401D-88B3-C8E9B5797AC0}" type="sibTrans" cxnId="{37D32BB6-FAB9-4BAD-9A93-CDFD386ECD06}">
      <dgm:prSet/>
      <dgm:spPr/>
      <dgm:t>
        <a:bodyPr/>
        <a:lstStyle/>
        <a:p>
          <a:endParaRPr lang="en-US"/>
        </a:p>
      </dgm:t>
    </dgm:pt>
    <dgm:pt modelId="{1A8C63A5-EAD4-4DA4-8087-D162CBCC7546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</a:rPr>
            <a:t>Fight or flight mode </a:t>
          </a:r>
        </a:p>
      </dgm:t>
    </dgm:pt>
    <dgm:pt modelId="{333386EC-CB0A-4391-BA98-2104CF37C7F1}" type="parTrans" cxnId="{A61A5781-6225-4D34-9A36-46C3D7204527}">
      <dgm:prSet/>
      <dgm:spPr/>
      <dgm:t>
        <a:bodyPr/>
        <a:lstStyle/>
        <a:p>
          <a:endParaRPr lang="en-US"/>
        </a:p>
      </dgm:t>
    </dgm:pt>
    <dgm:pt modelId="{609BC092-D6FB-471E-B874-902CC5EAE8DA}" type="sibTrans" cxnId="{A61A5781-6225-4D34-9A36-46C3D7204527}">
      <dgm:prSet/>
      <dgm:spPr/>
      <dgm:t>
        <a:bodyPr/>
        <a:lstStyle/>
        <a:p>
          <a:endParaRPr lang="en-US"/>
        </a:p>
      </dgm:t>
    </dgm:pt>
    <dgm:pt modelId="{D08460A7-80E1-47CC-8B47-A6FAAE3516AD}">
      <dgm:prSet phldrT="[Text]"/>
      <dgm:spPr>
        <a:solidFill>
          <a:srgbClr val="338DCD"/>
        </a:solidFill>
        <a:ln>
          <a:solidFill>
            <a:srgbClr val="338DCD"/>
          </a:solidFill>
        </a:ln>
      </dgm:spPr>
      <dgm:t>
        <a:bodyPr/>
        <a:lstStyle/>
        <a:p>
          <a:r>
            <a:rPr lang="en-US" dirty="0"/>
            <a:t>Blue Pathway</a:t>
          </a:r>
        </a:p>
      </dgm:t>
    </dgm:pt>
    <dgm:pt modelId="{595DA453-2038-4226-A95A-F3601247F7DF}" type="parTrans" cxnId="{8CBB1FD3-80F2-49E6-8403-AEA57B5DC714}">
      <dgm:prSet/>
      <dgm:spPr/>
      <dgm:t>
        <a:bodyPr/>
        <a:lstStyle/>
        <a:p>
          <a:endParaRPr lang="en-US"/>
        </a:p>
      </dgm:t>
    </dgm:pt>
    <dgm:pt modelId="{63A7FA12-1F54-46E2-9431-7F72B37D9D8F}" type="sibTrans" cxnId="{8CBB1FD3-80F2-49E6-8403-AEA57B5DC714}">
      <dgm:prSet/>
      <dgm:spPr/>
      <dgm:t>
        <a:bodyPr/>
        <a:lstStyle/>
        <a:p>
          <a:endParaRPr lang="en-US"/>
        </a:p>
      </dgm:t>
    </dgm:pt>
    <dgm:pt modelId="{535E93FF-B5BC-4580-9CB0-5FDDA298AE8A}">
      <dgm:prSet phldrT="[Text]" custT="1"/>
      <dgm:spPr>
        <a:noFill/>
        <a:ln>
          <a:solidFill>
            <a:srgbClr val="338DCD"/>
          </a:solidFill>
        </a:ln>
      </dgm:spPr>
      <dgm:t>
        <a:bodyPr/>
        <a:lstStyle/>
        <a:p>
          <a:r>
            <a:rPr lang="en-US" sz="1400" dirty="0">
              <a:solidFill>
                <a:srgbClr val="338DCD"/>
              </a:solidFill>
            </a:rPr>
            <a:t>Unable to engage</a:t>
          </a:r>
        </a:p>
      </dgm:t>
    </dgm:pt>
    <dgm:pt modelId="{17FBC833-3C28-485C-99DC-1A456B10DBD9}" type="parTrans" cxnId="{7CCDE739-ABDC-42B8-A134-B9067DF826B8}">
      <dgm:prSet/>
      <dgm:spPr/>
      <dgm:t>
        <a:bodyPr/>
        <a:lstStyle/>
        <a:p>
          <a:endParaRPr lang="en-US"/>
        </a:p>
      </dgm:t>
    </dgm:pt>
    <dgm:pt modelId="{C9478FE1-1CB9-4E1D-8E4B-E592C1B2EDD1}" type="sibTrans" cxnId="{7CCDE739-ABDC-42B8-A134-B9067DF826B8}">
      <dgm:prSet/>
      <dgm:spPr/>
      <dgm:t>
        <a:bodyPr/>
        <a:lstStyle/>
        <a:p>
          <a:endParaRPr lang="en-US"/>
        </a:p>
      </dgm:t>
    </dgm:pt>
    <dgm:pt modelId="{35F923C6-C39E-4ED6-A4FE-9FA66EBDBDE6}">
      <dgm:prSet custT="1"/>
      <dgm:spPr>
        <a:noFill/>
        <a:ln>
          <a:solidFill>
            <a:srgbClr val="338DCD"/>
          </a:solidFill>
        </a:ln>
      </dgm:spPr>
      <dgm:t>
        <a:bodyPr/>
        <a:lstStyle/>
        <a:p>
          <a:r>
            <a:rPr lang="en-US" sz="1400" dirty="0">
              <a:solidFill>
                <a:srgbClr val="338DCD"/>
              </a:solidFill>
            </a:rPr>
            <a:t>Unresponsive </a:t>
          </a:r>
        </a:p>
      </dgm:t>
    </dgm:pt>
    <dgm:pt modelId="{60FA2BA3-9CCE-465C-AC24-061CF4E0D602}" type="parTrans" cxnId="{7F975F30-2771-4417-A97D-66CE32525EF7}">
      <dgm:prSet/>
      <dgm:spPr/>
      <dgm:t>
        <a:bodyPr/>
        <a:lstStyle/>
        <a:p>
          <a:endParaRPr lang="en-US"/>
        </a:p>
      </dgm:t>
    </dgm:pt>
    <dgm:pt modelId="{B85F7B26-691D-4F46-8384-910DEB41FE35}" type="sibTrans" cxnId="{7F975F30-2771-4417-A97D-66CE32525EF7}">
      <dgm:prSet/>
      <dgm:spPr/>
      <dgm:t>
        <a:bodyPr/>
        <a:lstStyle/>
        <a:p>
          <a:endParaRPr lang="en-US"/>
        </a:p>
      </dgm:t>
    </dgm:pt>
    <dgm:pt modelId="{895B638E-CDA0-4A58-B9D9-A8A910D2AD25}">
      <dgm:prSet custT="1"/>
      <dgm:spPr>
        <a:noFill/>
        <a:ln>
          <a:solidFill>
            <a:srgbClr val="338DCD"/>
          </a:solidFill>
        </a:ln>
      </dgm:spPr>
      <dgm:t>
        <a:bodyPr/>
        <a:lstStyle/>
        <a:p>
          <a:r>
            <a:rPr lang="en-US" sz="1400" dirty="0">
              <a:solidFill>
                <a:srgbClr val="338DCD"/>
              </a:solidFill>
            </a:rPr>
            <a:t>Wandering </a:t>
          </a:r>
        </a:p>
      </dgm:t>
    </dgm:pt>
    <dgm:pt modelId="{FA7FAC6E-0A96-4AFC-9C0A-8E2747C164B5}" type="parTrans" cxnId="{58191BC7-CDF9-4224-A6E5-F29A8EAA1CBD}">
      <dgm:prSet/>
      <dgm:spPr/>
      <dgm:t>
        <a:bodyPr/>
        <a:lstStyle/>
        <a:p>
          <a:endParaRPr lang="en-US"/>
        </a:p>
      </dgm:t>
    </dgm:pt>
    <dgm:pt modelId="{8DEB3B03-DC8B-4706-ACA4-2308B7713982}" type="sibTrans" cxnId="{58191BC7-CDF9-4224-A6E5-F29A8EAA1CBD}">
      <dgm:prSet/>
      <dgm:spPr/>
      <dgm:t>
        <a:bodyPr/>
        <a:lstStyle/>
        <a:p>
          <a:endParaRPr lang="en-US"/>
        </a:p>
      </dgm:t>
    </dgm:pt>
    <dgm:pt modelId="{D21B0EB0-2B90-4DF8-A858-9C88CAD7D503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</a:rPr>
            <a:t>Escalated </a:t>
          </a:r>
        </a:p>
      </dgm:t>
    </dgm:pt>
    <dgm:pt modelId="{93CE649C-6484-48C8-A84C-3C2DDDD892D6}" type="parTrans" cxnId="{361EDF54-421F-4341-A3FA-F6B43012B158}">
      <dgm:prSet/>
      <dgm:spPr/>
      <dgm:t>
        <a:bodyPr/>
        <a:lstStyle/>
        <a:p>
          <a:endParaRPr lang="en-US"/>
        </a:p>
      </dgm:t>
    </dgm:pt>
    <dgm:pt modelId="{A3F51902-5659-4AD6-8F20-E36C0E3E1625}" type="sibTrans" cxnId="{361EDF54-421F-4341-A3FA-F6B43012B158}">
      <dgm:prSet/>
      <dgm:spPr/>
      <dgm:t>
        <a:bodyPr/>
        <a:lstStyle/>
        <a:p>
          <a:endParaRPr lang="en-US"/>
        </a:p>
      </dgm:t>
    </dgm:pt>
    <dgm:pt modelId="{A79466EF-90F7-48B7-B34D-DF334A2BEE25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</a:rPr>
            <a:t>Defensive </a:t>
          </a:r>
        </a:p>
      </dgm:t>
    </dgm:pt>
    <dgm:pt modelId="{883A470C-67A5-409B-A7FE-070676F20F4D}" type="parTrans" cxnId="{2111140A-FB35-4C40-82B6-2DA79EB556D9}">
      <dgm:prSet/>
      <dgm:spPr/>
      <dgm:t>
        <a:bodyPr/>
        <a:lstStyle/>
        <a:p>
          <a:endParaRPr lang="en-US"/>
        </a:p>
      </dgm:t>
    </dgm:pt>
    <dgm:pt modelId="{76BC97BC-F6C4-4D59-B583-CD1954007B27}" type="sibTrans" cxnId="{2111140A-FB35-4C40-82B6-2DA79EB556D9}">
      <dgm:prSet/>
      <dgm:spPr/>
      <dgm:t>
        <a:bodyPr/>
        <a:lstStyle/>
        <a:p>
          <a:endParaRPr lang="en-US"/>
        </a:p>
      </dgm:t>
    </dgm:pt>
    <dgm:pt modelId="{33E7E3A8-A547-47BE-A107-73F7E18667A4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</a:rPr>
            <a:t>Oppositional</a:t>
          </a:r>
        </a:p>
      </dgm:t>
    </dgm:pt>
    <dgm:pt modelId="{D755D65C-B179-4ED0-A66B-BA0C43C9357F}" type="parTrans" cxnId="{F59C14E6-23A7-47C8-963B-DF9937095365}">
      <dgm:prSet/>
      <dgm:spPr/>
      <dgm:t>
        <a:bodyPr/>
        <a:lstStyle/>
        <a:p>
          <a:endParaRPr lang="en-US"/>
        </a:p>
      </dgm:t>
    </dgm:pt>
    <dgm:pt modelId="{2C622974-D40C-4873-9B33-D8686043B830}" type="sibTrans" cxnId="{F59C14E6-23A7-47C8-963B-DF9937095365}">
      <dgm:prSet/>
      <dgm:spPr/>
      <dgm:t>
        <a:bodyPr/>
        <a:lstStyle/>
        <a:p>
          <a:endParaRPr lang="en-US"/>
        </a:p>
      </dgm:t>
    </dgm:pt>
    <dgm:pt modelId="{CD1CA217-C9AD-4C40-814A-C32DA59E7419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</a:rPr>
            <a:t>Angrily avoidant </a:t>
          </a:r>
        </a:p>
      </dgm:t>
    </dgm:pt>
    <dgm:pt modelId="{521A3A3D-BF51-4F36-B2D5-C584BF0B3D94}" type="parTrans" cxnId="{2886224A-F018-4C9F-9B75-225C72CEA9F2}">
      <dgm:prSet/>
      <dgm:spPr/>
      <dgm:t>
        <a:bodyPr/>
        <a:lstStyle/>
        <a:p>
          <a:endParaRPr lang="en-US"/>
        </a:p>
      </dgm:t>
    </dgm:pt>
    <dgm:pt modelId="{F17240D0-A61E-4531-9D3D-BCA85289B572}" type="sibTrans" cxnId="{2886224A-F018-4C9F-9B75-225C72CEA9F2}">
      <dgm:prSet/>
      <dgm:spPr/>
      <dgm:t>
        <a:bodyPr/>
        <a:lstStyle/>
        <a:p>
          <a:endParaRPr lang="en-US"/>
        </a:p>
      </dgm:t>
    </dgm:pt>
    <dgm:pt modelId="{BFC1E6A4-C263-47CD-B9A4-E4D953D10CB5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400" dirty="0">
              <a:solidFill>
                <a:srgbClr val="00B050"/>
              </a:solidFill>
            </a:rPr>
            <a:t>Feeling safe </a:t>
          </a:r>
        </a:p>
      </dgm:t>
    </dgm:pt>
    <dgm:pt modelId="{D4A2D381-E18E-40F2-AD5E-28327EEDCFBB}" type="parTrans" cxnId="{25026705-09DB-4B81-9D46-B8C147195499}">
      <dgm:prSet/>
      <dgm:spPr/>
      <dgm:t>
        <a:bodyPr/>
        <a:lstStyle/>
        <a:p>
          <a:endParaRPr lang="en-US"/>
        </a:p>
      </dgm:t>
    </dgm:pt>
    <dgm:pt modelId="{84468CCB-B702-438E-869D-71E80B29799C}" type="sibTrans" cxnId="{25026705-09DB-4B81-9D46-B8C147195499}">
      <dgm:prSet/>
      <dgm:spPr/>
      <dgm:t>
        <a:bodyPr/>
        <a:lstStyle/>
        <a:p>
          <a:endParaRPr lang="en-US"/>
        </a:p>
      </dgm:t>
    </dgm:pt>
    <dgm:pt modelId="{F76105C9-571F-47CC-89ED-7097A200147B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400">
              <a:solidFill>
                <a:srgbClr val="00B050"/>
              </a:solidFill>
            </a:rPr>
            <a:t>Able to engage socially</a:t>
          </a:r>
          <a:endParaRPr lang="en-US" sz="1400" dirty="0">
            <a:solidFill>
              <a:srgbClr val="00B050"/>
            </a:solidFill>
          </a:endParaRPr>
        </a:p>
      </dgm:t>
    </dgm:pt>
    <dgm:pt modelId="{BCAF4A6E-B19C-47C0-9360-2FFF0BA3F052}" type="parTrans" cxnId="{B8C74A6B-C298-4851-8EE9-2726D964B7B5}">
      <dgm:prSet/>
      <dgm:spPr/>
      <dgm:t>
        <a:bodyPr/>
        <a:lstStyle/>
        <a:p>
          <a:endParaRPr lang="en-US"/>
        </a:p>
      </dgm:t>
    </dgm:pt>
    <dgm:pt modelId="{3CC7026A-30C9-4AF5-85D8-FE8F71F3351A}" type="sibTrans" cxnId="{B8C74A6B-C298-4851-8EE9-2726D964B7B5}">
      <dgm:prSet/>
      <dgm:spPr/>
      <dgm:t>
        <a:bodyPr/>
        <a:lstStyle/>
        <a:p>
          <a:endParaRPr lang="en-US"/>
        </a:p>
      </dgm:t>
    </dgm:pt>
    <dgm:pt modelId="{8F206EAE-6AB5-45B3-B9B0-3B6B84740D7A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400" dirty="0">
              <a:solidFill>
                <a:srgbClr val="00B050"/>
              </a:solidFill>
            </a:rPr>
            <a:t>Able to recover quickly after encountering small stressors</a:t>
          </a:r>
        </a:p>
      </dgm:t>
    </dgm:pt>
    <dgm:pt modelId="{6214F744-890B-4BAB-8F63-24866B90EA7D}" type="parTrans" cxnId="{1361A4F6-E99E-4AEE-A4FB-547279316810}">
      <dgm:prSet/>
      <dgm:spPr/>
      <dgm:t>
        <a:bodyPr/>
        <a:lstStyle/>
        <a:p>
          <a:endParaRPr lang="en-US"/>
        </a:p>
      </dgm:t>
    </dgm:pt>
    <dgm:pt modelId="{6406C4C5-34A9-4B77-8351-7CEBCF1B98F3}" type="sibTrans" cxnId="{1361A4F6-E99E-4AEE-A4FB-547279316810}">
      <dgm:prSet/>
      <dgm:spPr/>
      <dgm:t>
        <a:bodyPr/>
        <a:lstStyle/>
        <a:p>
          <a:endParaRPr lang="en-US"/>
        </a:p>
      </dgm:t>
    </dgm:pt>
    <dgm:pt modelId="{CDCDCA21-93B6-4339-9821-3B4CA7EAB206}">
      <dgm:prSet phldrT="[Text]" custT="1"/>
      <dgm:spPr>
        <a:noFill/>
        <a:ln>
          <a:solidFill>
            <a:srgbClr val="338DCD"/>
          </a:solidFill>
        </a:ln>
      </dgm:spPr>
      <dgm:t>
        <a:bodyPr/>
        <a:lstStyle/>
        <a:p>
          <a:r>
            <a:rPr lang="en-US" sz="1400" dirty="0">
              <a:solidFill>
                <a:srgbClr val="338DCD"/>
              </a:solidFill>
            </a:rPr>
            <a:t>Overwhelmed</a:t>
          </a:r>
        </a:p>
      </dgm:t>
    </dgm:pt>
    <dgm:pt modelId="{47362E0B-9839-4652-84B9-BE1D2027493E}" type="parTrans" cxnId="{B6890B41-843D-4536-BC66-5A43620581CB}">
      <dgm:prSet/>
      <dgm:spPr/>
      <dgm:t>
        <a:bodyPr/>
        <a:lstStyle/>
        <a:p>
          <a:endParaRPr lang="en-US"/>
        </a:p>
      </dgm:t>
    </dgm:pt>
    <dgm:pt modelId="{358EA54E-4E6C-49BA-872B-5A3506711DBF}" type="sibTrans" cxnId="{B6890B41-843D-4536-BC66-5A43620581CB}">
      <dgm:prSet/>
      <dgm:spPr/>
      <dgm:t>
        <a:bodyPr/>
        <a:lstStyle/>
        <a:p>
          <a:endParaRPr lang="en-US"/>
        </a:p>
      </dgm:t>
    </dgm:pt>
    <dgm:pt modelId="{1E07F381-438A-4F1C-A785-5D8CF94D4A86}">
      <dgm:prSet phldrT="[Text]" custT="1"/>
      <dgm:spPr>
        <a:noFill/>
        <a:ln>
          <a:solidFill>
            <a:srgbClr val="338DCD"/>
          </a:solidFill>
        </a:ln>
      </dgm:spPr>
      <dgm:t>
        <a:bodyPr/>
        <a:lstStyle/>
        <a:p>
          <a:r>
            <a:rPr lang="en-US" sz="1400" dirty="0">
              <a:solidFill>
                <a:srgbClr val="338DCD"/>
              </a:solidFill>
            </a:rPr>
            <a:t>Shut down or frozen </a:t>
          </a:r>
        </a:p>
      </dgm:t>
    </dgm:pt>
    <dgm:pt modelId="{EB894AF3-99F6-4D9C-96D3-C6769FF8E082}" type="parTrans" cxnId="{31C803BC-8F8C-44CD-A51C-0AADA7AAF0D3}">
      <dgm:prSet/>
      <dgm:spPr/>
      <dgm:t>
        <a:bodyPr/>
        <a:lstStyle/>
        <a:p>
          <a:endParaRPr lang="en-US"/>
        </a:p>
      </dgm:t>
    </dgm:pt>
    <dgm:pt modelId="{0D7C3D3C-8F5F-44CF-B303-CD9DCABD1912}" type="sibTrans" cxnId="{31C803BC-8F8C-44CD-A51C-0AADA7AAF0D3}">
      <dgm:prSet/>
      <dgm:spPr/>
      <dgm:t>
        <a:bodyPr/>
        <a:lstStyle/>
        <a:p>
          <a:endParaRPr lang="en-US"/>
        </a:p>
      </dgm:t>
    </dgm:pt>
    <dgm:pt modelId="{3022743E-ACC2-4979-A7FC-EA544C852679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</a:rPr>
            <a:t>Physical</a:t>
          </a:r>
        </a:p>
      </dgm:t>
    </dgm:pt>
    <dgm:pt modelId="{0DF6F922-A81C-48EC-9DFF-9FF9A365AC72}" type="parTrans" cxnId="{4B31EAE8-5E56-4B11-92E5-9F53BA315E9E}">
      <dgm:prSet/>
      <dgm:spPr/>
      <dgm:t>
        <a:bodyPr/>
        <a:lstStyle/>
        <a:p>
          <a:endParaRPr lang="en-US"/>
        </a:p>
      </dgm:t>
    </dgm:pt>
    <dgm:pt modelId="{C97A294E-D7FC-4EB1-AA98-E3FD92AC7527}" type="sibTrans" cxnId="{4B31EAE8-5E56-4B11-92E5-9F53BA315E9E}">
      <dgm:prSet/>
      <dgm:spPr/>
      <dgm:t>
        <a:bodyPr/>
        <a:lstStyle/>
        <a:p>
          <a:endParaRPr lang="en-US"/>
        </a:p>
      </dgm:t>
    </dgm:pt>
    <dgm:pt modelId="{32F676E3-B43F-4599-AD16-A2538F6D4BA7}" type="pres">
      <dgm:prSet presAssocID="{85809BCB-B8B4-495B-8871-BA5807584923}" presName="linearFlow" presStyleCnt="0">
        <dgm:presLayoutVars>
          <dgm:dir/>
          <dgm:animLvl val="lvl"/>
          <dgm:resizeHandles val="exact"/>
        </dgm:presLayoutVars>
      </dgm:prSet>
      <dgm:spPr/>
    </dgm:pt>
    <dgm:pt modelId="{A6DA2139-FA8F-4A02-816E-45A66D1D6B2D}" type="pres">
      <dgm:prSet presAssocID="{A6B5F796-9824-452B-95EB-086CAF24B936}" presName="composite" presStyleCnt="0"/>
      <dgm:spPr/>
    </dgm:pt>
    <dgm:pt modelId="{919C36B3-505D-4F6A-83D1-F145C34358EF}" type="pres">
      <dgm:prSet presAssocID="{A6B5F796-9824-452B-95EB-086CAF24B93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12130A4-AFFB-447D-9EB1-035DA9BB8AD4}" type="pres">
      <dgm:prSet presAssocID="{A6B5F796-9824-452B-95EB-086CAF24B936}" presName="descendantText" presStyleLbl="alignAcc1" presStyleIdx="0" presStyleCnt="3">
        <dgm:presLayoutVars>
          <dgm:bulletEnabled val="1"/>
        </dgm:presLayoutVars>
      </dgm:prSet>
      <dgm:spPr/>
    </dgm:pt>
    <dgm:pt modelId="{205EEE9E-271C-435F-911E-4DF1F64C5D28}" type="pres">
      <dgm:prSet presAssocID="{13EB5183-5853-4515-BB38-7433C5025C9C}" presName="sp" presStyleCnt="0"/>
      <dgm:spPr/>
    </dgm:pt>
    <dgm:pt modelId="{C9B23627-EAE7-4AD3-B25C-89E6FA687753}" type="pres">
      <dgm:prSet presAssocID="{8BC5EB15-9C6F-417A-A93E-E9D390502F02}" presName="composite" presStyleCnt="0"/>
      <dgm:spPr/>
    </dgm:pt>
    <dgm:pt modelId="{46F260DB-FD79-40A2-B977-55F59FFBAC10}" type="pres">
      <dgm:prSet presAssocID="{8BC5EB15-9C6F-417A-A93E-E9D390502F02}" presName="parentText" presStyleLbl="alignNode1" presStyleIdx="1" presStyleCnt="3" custScaleY="110686">
        <dgm:presLayoutVars>
          <dgm:chMax val="1"/>
          <dgm:bulletEnabled val="1"/>
        </dgm:presLayoutVars>
      </dgm:prSet>
      <dgm:spPr/>
    </dgm:pt>
    <dgm:pt modelId="{0BC257F1-5445-423B-9257-C2CA01B5E73F}" type="pres">
      <dgm:prSet presAssocID="{8BC5EB15-9C6F-417A-A93E-E9D390502F02}" presName="descendantText" presStyleLbl="alignAcc1" presStyleIdx="1" presStyleCnt="3" custScaleY="120104">
        <dgm:presLayoutVars>
          <dgm:bulletEnabled val="1"/>
        </dgm:presLayoutVars>
      </dgm:prSet>
      <dgm:spPr/>
    </dgm:pt>
    <dgm:pt modelId="{D08D21CB-E43E-4944-857C-B4ED614F8B7D}" type="pres">
      <dgm:prSet presAssocID="{A8CB86CC-EDEE-401D-88B3-C8E9B5797AC0}" presName="sp" presStyleCnt="0"/>
      <dgm:spPr/>
    </dgm:pt>
    <dgm:pt modelId="{53A8C0AF-343C-4C2A-BBB5-36E947879F0A}" type="pres">
      <dgm:prSet presAssocID="{D08460A7-80E1-47CC-8B47-A6FAAE3516AD}" presName="composite" presStyleCnt="0"/>
      <dgm:spPr/>
    </dgm:pt>
    <dgm:pt modelId="{645E4ACC-741F-4EC4-8164-7D1CB22DAD0F}" type="pres">
      <dgm:prSet presAssocID="{D08460A7-80E1-47CC-8B47-A6FAAE3516A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A94A660-E3BC-429C-B77A-4F3551B099CC}" type="pres">
      <dgm:prSet presAssocID="{D08460A7-80E1-47CC-8B47-A6FAAE3516A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5026705-09DB-4B81-9D46-B8C147195499}" srcId="{A6B5F796-9824-452B-95EB-086CAF24B936}" destId="{BFC1E6A4-C263-47CD-B9A4-E4D953D10CB5}" srcOrd="1" destOrd="0" parTransId="{D4A2D381-E18E-40F2-AD5E-28327EEDCFBB}" sibTransId="{84468CCB-B702-438E-869D-71E80B29799C}"/>
    <dgm:cxn modelId="{2111140A-FB35-4C40-82B6-2DA79EB556D9}" srcId="{8BC5EB15-9C6F-417A-A93E-E9D390502F02}" destId="{A79466EF-90F7-48B7-B34D-DF334A2BEE25}" srcOrd="2" destOrd="0" parTransId="{883A470C-67A5-409B-A7FE-070676F20F4D}" sibTransId="{76BC97BC-F6C4-4D59-B583-CD1954007B27}"/>
    <dgm:cxn modelId="{7F975F30-2771-4417-A97D-66CE32525EF7}" srcId="{D08460A7-80E1-47CC-8B47-A6FAAE3516AD}" destId="{35F923C6-C39E-4ED6-A4FE-9FA66EBDBDE6}" srcOrd="3" destOrd="0" parTransId="{60FA2BA3-9CCE-465C-AC24-061CF4E0D602}" sibTransId="{B85F7B26-691D-4F46-8384-910DEB41FE35}"/>
    <dgm:cxn modelId="{ABAD9637-FBB3-40A5-B90F-2BF72DDE00A2}" type="presOf" srcId="{D21B0EB0-2B90-4DF8-A858-9C88CAD7D503}" destId="{0BC257F1-5445-423B-9257-C2CA01B5E73F}" srcOrd="0" destOrd="1" presId="urn:microsoft.com/office/officeart/2005/8/layout/chevron2"/>
    <dgm:cxn modelId="{7CCDE739-ABDC-42B8-A134-B9067DF826B8}" srcId="{D08460A7-80E1-47CC-8B47-A6FAAE3516AD}" destId="{535E93FF-B5BC-4580-9CB0-5FDDA298AE8A}" srcOrd="1" destOrd="0" parTransId="{17FBC833-3C28-485C-99DC-1A456B10DBD9}" sibTransId="{C9478FE1-1CB9-4E1D-8E4B-E592C1B2EDD1}"/>
    <dgm:cxn modelId="{64E7663C-5DF4-4CCD-A5CA-552AA90F1DBB}" type="presOf" srcId="{1E07F381-438A-4F1C-A785-5D8CF94D4A86}" destId="{0A94A660-E3BC-429C-B77A-4F3551B099CC}" srcOrd="0" destOrd="2" presId="urn:microsoft.com/office/officeart/2005/8/layout/chevron2"/>
    <dgm:cxn modelId="{4CD66A5B-5A49-4255-B899-03C4E57CDE2D}" type="presOf" srcId="{33E7E3A8-A547-47BE-A107-73F7E18667A4}" destId="{0BC257F1-5445-423B-9257-C2CA01B5E73F}" srcOrd="0" destOrd="3" presId="urn:microsoft.com/office/officeart/2005/8/layout/chevron2"/>
    <dgm:cxn modelId="{D809C95F-EE86-46B3-BD9F-85E39FBA3DC4}" type="presOf" srcId="{F76105C9-571F-47CC-89ED-7097A200147B}" destId="{612130A4-AFFB-447D-9EB1-035DA9BB8AD4}" srcOrd="0" destOrd="2" presId="urn:microsoft.com/office/officeart/2005/8/layout/chevron2"/>
    <dgm:cxn modelId="{B6890B41-843D-4536-BC66-5A43620581CB}" srcId="{D08460A7-80E1-47CC-8B47-A6FAAE3516AD}" destId="{CDCDCA21-93B6-4339-9821-3B4CA7EAB206}" srcOrd="0" destOrd="0" parTransId="{47362E0B-9839-4652-84B9-BE1D2027493E}" sibTransId="{358EA54E-4E6C-49BA-872B-5A3506711DBF}"/>
    <dgm:cxn modelId="{73A37148-E5FD-49E7-A739-2CFAB17A79A0}" srcId="{A6B5F796-9824-452B-95EB-086CAF24B936}" destId="{25944EE6-E97B-4B40-ACA6-5AE483152A54}" srcOrd="0" destOrd="0" parTransId="{83B092D3-5286-4519-93C7-7BECD39513F1}" sibTransId="{DB3B0DF0-CAAD-40DB-9E0D-E07FE2D17B2D}"/>
    <dgm:cxn modelId="{2886224A-F018-4C9F-9B75-225C72CEA9F2}" srcId="{8BC5EB15-9C6F-417A-A93E-E9D390502F02}" destId="{CD1CA217-C9AD-4C40-814A-C32DA59E7419}" srcOrd="4" destOrd="0" parTransId="{521A3A3D-BF51-4F36-B2D5-C584BF0B3D94}" sibTransId="{F17240D0-A61E-4531-9D3D-BCA85289B572}"/>
    <dgm:cxn modelId="{B8C74A6B-C298-4851-8EE9-2726D964B7B5}" srcId="{A6B5F796-9824-452B-95EB-086CAF24B936}" destId="{F76105C9-571F-47CC-89ED-7097A200147B}" srcOrd="2" destOrd="0" parTransId="{BCAF4A6E-B19C-47C0-9360-2FFF0BA3F052}" sibTransId="{3CC7026A-30C9-4AF5-85D8-FE8F71F3351A}"/>
    <dgm:cxn modelId="{67FCBA4C-18F4-4061-84F3-317F7DAF1AD8}" type="presOf" srcId="{CD1CA217-C9AD-4C40-814A-C32DA59E7419}" destId="{0BC257F1-5445-423B-9257-C2CA01B5E73F}" srcOrd="0" destOrd="4" presId="urn:microsoft.com/office/officeart/2005/8/layout/chevron2"/>
    <dgm:cxn modelId="{1EF4704F-E6D2-46BB-8D9C-B1548D6C424D}" type="presOf" srcId="{1A8C63A5-EAD4-4DA4-8087-D162CBCC7546}" destId="{0BC257F1-5445-423B-9257-C2CA01B5E73F}" srcOrd="0" destOrd="0" presId="urn:microsoft.com/office/officeart/2005/8/layout/chevron2"/>
    <dgm:cxn modelId="{361EDF54-421F-4341-A3FA-F6B43012B158}" srcId="{8BC5EB15-9C6F-417A-A93E-E9D390502F02}" destId="{D21B0EB0-2B90-4DF8-A858-9C88CAD7D503}" srcOrd="1" destOrd="0" parTransId="{93CE649C-6484-48C8-A84C-3C2DDDD892D6}" sibTransId="{A3F51902-5659-4AD6-8F20-E36C0E3E1625}"/>
    <dgm:cxn modelId="{7C6DD77B-E3C4-48F1-ABE7-EFB58946AD71}" type="presOf" srcId="{A79466EF-90F7-48B7-B34D-DF334A2BEE25}" destId="{0BC257F1-5445-423B-9257-C2CA01B5E73F}" srcOrd="0" destOrd="2" presId="urn:microsoft.com/office/officeart/2005/8/layout/chevron2"/>
    <dgm:cxn modelId="{9B55417E-8841-4F73-93DB-F3F68D63C013}" type="presOf" srcId="{895B638E-CDA0-4A58-B9D9-A8A910D2AD25}" destId="{0A94A660-E3BC-429C-B77A-4F3551B099CC}" srcOrd="0" destOrd="4" presId="urn:microsoft.com/office/officeart/2005/8/layout/chevron2"/>
    <dgm:cxn modelId="{9503AE7E-4DED-47FF-ADAA-765771F85871}" type="presOf" srcId="{A6B5F796-9824-452B-95EB-086CAF24B936}" destId="{919C36B3-505D-4F6A-83D1-F145C34358EF}" srcOrd="0" destOrd="0" presId="urn:microsoft.com/office/officeart/2005/8/layout/chevron2"/>
    <dgm:cxn modelId="{A61A5781-6225-4D34-9A36-46C3D7204527}" srcId="{8BC5EB15-9C6F-417A-A93E-E9D390502F02}" destId="{1A8C63A5-EAD4-4DA4-8087-D162CBCC7546}" srcOrd="0" destOrd="0" parTransId="{333386EC-CB0A-4391-BA98-2104CF37C7F1}" sibTransId="{609BC092-D6FB-471E-B874-902CC5EAE8DA}"/>
    <dgm:cxn modelId="{9F02B387-A42C-4631-B5E7-5727D0DDD5A4}" type="presOf" srcId="{BFC1E6A4-C263-47CD-B9A4-E4D953D10CB5}" destId="{612130A4-AFFB-447D-9EB1-035DA9BB8AD4}" srcOrd="0" destOrd="1" presId="urn:microsoft.com/office/officeart/2005/8/layout/chevron2"/>
    <dgm:cxn modelId="{F94EEDB3-7E5D-4662-B76F-51D1ADD96601}" type="presOf" srcId="{8F206EAE-6AB5-45B3-B9B0-3B6B84740D7A}" destId="{612130A4-AFFB-447D-9EB1-035DA9BB8AD4}" srcOrd="0" destOrd="3" presId="urn:microsoft.com/office/officeart/2005/8/layout/chevron2"/>
    <dgm:cxn modelId="{63E1FBB3-2EC9-4846-B7D0-257346896674}" type="presOf" srcId="{35F923C6-C39E-4ED6-A4FE-9FA66EBDBDE6}" destId="{0A94A660-E3BC-429C-B77A-4F3551B099CC}" srcOrd="0" destOrd="3" presId="urn:microsoft.com/office/officeart/2005/8/layout/chevron2"/>
    <dgm:cxn modelId="{37D32BB6-FAB9-4BAD-9A93-CDFD386ECD06}" srcId="{85809BCB-B8B4-495B-8871-BA5807584923}" destId="{8BC5EB15-9C6F-417A-A93E-E9D390502F02}" srcOrd="1" destOrd="0" parTransId="{A71FA4F9-7690-4DAF-B3BE-2F4235B1FFAD}" sibTransId="{A8CB86CC-EDEE-401D-88B3-C8E9B5797AC0}"/>
    <dgm:cxn modelId="{FBCD99B9-2594-4F97-867B-8222E8BD4E9B}" type="presOf" srcId="{8BC5EB15-9C6F-417A-A93E-E9D390502F02}" destId="{46F260DB-FD79-40A2-B977-55F59FFBAC10}" srcOrd="0" destOrd="0" presId="urn:microsoft.com/office/officeart/2005/8/layout/chevron2"/>
    <dgm:cxn modelId="{31C803BC-8F8C-44CD-A51C-0AADA7AAF0D3}" srcId="{D08460A7-80E1-47CC-8B47-A6FAAE3516AD}" destId="{1E07F381-438A-4F1C-A785-5D8CF94D4A86}" srcOrd="2" destOrd="0" parTransId="{EB894AF3-99F6-4D9C-96D3-C6769FF8E082}" sibTransId="{0D7C3D3C-8F5F-44CF-B303-CD9DCABD1912}"/>
    <dgm:cxn modelId="{CC9C13C2-BBB1-4D8C-A787-05A8C5A647D2}" type="presOf" srcId="{25944EE6-E97B-4B40-ACA6-5AE483152A54}" destId="{612130A4-AFFB-447D-9EB1-035DA9BB8AD4}" srcOrd="0" destOrd="0" presId="urn:microsoft.com/office/officeart/2005/8/layout/chevron2"/>
    <dgm:cxn modelId="{58191BC7-CDF9-4224-A6E5-F29A8EAA1CBD}" srcId="{D08460A7-80E1-47CC-8B47-A6FAAE3516AD}" destId="{895B638E-CDA0-4A58-B9D9-A8A910D2AD25}" srcOrd="4" destOrd="0" parTransId="{FA7FAC6E-0A96-4AFC-9C0A-8E2747C164B5}" sibTransId="{8DEB3B03-DC8B-4706-ACA4-2308B7713982}"/>
    <dgm:cxn modelId="{8CBB1FD3-80F2-49E6-8403-AEA57B5DC714}" srcId="{85809BCB-B8B4-495B-8871-BA5807584923}" destId="{D08460A7-80E1-47CC-8B47-A6FAAE3516AD}" srcOrd="2" destOrd="0" parTransId="{595DA453-2038-4226-A95A-F3601247F7DF}" sibTransId="{63A7FA12-1F54-46E2-9431-7F72B37D9D8F}"/>
    <dgm:cxn modelId="{ED34A5D3-26D9-4DA9-AF6B-51D95EB044BD}" type="presOf" srcId="{85809BCB-B8B4-495B-8871-BA5807584923}" destId="{32F676E3-B43F-4599-AD16-A2538F6D4BA7}" srcOrd="0" destOrd="0" presId="urn:microsoft.com/office/officeart/2005/8/layout/chevron2"/>
    <dgm:cxn modelId="{F63A8ADE-F770-4C29-85E7-FBA49DC90C99}" type="presOf" srcId="{535E93FF-B5BC-4580-9CB0-5FDDA298AE8A}" destId="{0A94A660-E3BC-429C-B77A-4F3551B099CC}" srcOrd="0" destOrd="1" presId="urn:microsoft.com/office/officeart/2005/8/layout/chevron2"/>
    <dgm:cxn modelId="{F59C14E6-23A7-47C8-963B-DF9937095365}" srcId="{8BC5EB15-9C6F-417A-A93E-E9D390502F02}" destId="{33E7E3A8-A547-47BE-A107-73F7E18667A4}" srcOrd="3" destOrd="0" parTransId="{D755D65C-B179-4ED0-A66B-BA0C43C9357F}" sibTransId="{2C622974-D40C-4873-9B33-D8686043B830}"/>
    <dgm:cxn modelId="{00B045E6-FD9C-42EE-A240-1306530F7C71}" type="presOf" srcId="{3022743E-ACC2-4979-A7FC-EA544C852679}" destId="{0BC257F1-5445-423B-9257-C2CA01B5E73F}" srcOrd="0" destOrd="5" presId="urn:microsoft.com/office/officeart/2005/8/layout/chevron2"/>
    <dgm:cxn modelId="{4B31EAE8-5E56-4B11-92E5-9F53BA315E9E}" srcId="{8BC5EB15-9C6F-417A-A93E-E9D390502F02}" destId="{3022743E-ACC2-4979-A7FC-EA544C852679}" srcOrd="5" destOrd="0" parTransId="{0DF6F922-A81C-48EC-9DFF-9FF9A365AC72}" sibTransId="{C97A294E-D7FC-4EB1-AA98-E3FD92AC7527}"/>
    <dgm:cxn modelId="{7B994EEB-FD14-4CF2-A02B-ADBF2CBEB948}" srcId="{85809BCB-B8B4-495B-8871-BA5807584923}" destId="{A6B5F796-9824-452B-95EB-086CAF24B936}" srcOrd="0" destOrd="0" parTransId="{56288880-D1DF-41EF-A786-101A9DF91DA2}" sibTransId="{13EB5183-5853-4515-BB38-7433C5025C9C}"/>
    <dgm:cxn modelId="{1361A4F6-E99E-4AEE-A4FB-547279316810}" srcId="{A6B5F796-9824-452B-95EB-086CAF24B936}" destId="{8F206EAE-6AB5-45B3-B9B0-3B6B84740D7A}" srcOrd="3" destOrd="0" parTransId="{6214F744-890B-4BAB-8F63-24866B90EA7D}" sibTransId="{6406C4C5-34A9-4B77-8351-7CEBCF1B98F3}"/>
    <dgm:cxn modelId="{125BB9F9-19DF-4765-9516-86A5E1F5503A}" type="presOf" srcId="{CDCDCA21-93B6-4339-9821-3B4CA7EAB206}" destId="{0A94A660-E3BC-429C-B77A-4F3551B099CC}" srcOrd="0" destOrd="0" presId="urn:microsoft.com/office/officeart/2005/8/layout/chevron2"/>
    <dgm:cxn modelId="{D111CCFA-A437-49ED-A736-8BA62CA66F2D}" type="presOf" srcId="{D08460A7-80E1-47CC-8B47-A6FAAE3516AD}" destId="{645E4ACC-741F-4EC4-8164-7D1CB22DAD0F}" srcOrd="0" destOrd="0" presId="urn:microsoft.com/office/officeart/2005/8/layout/chevron2"/>
    <dgm:cxn modelId="{00D4261F-8EB3-4A84-9897-881BAC8E0BEF}" type="presParOf" srcId="{32F676E3-B43F-4599-AD16-A2538F6D4BA7}" destId="{A6DA2139-FA8F-4A02-816E-45A66D1D6B2D}" srcOrd="0" destOrd="0" presId="urn:microsoft.com/office/officeart/2005/8/layout/chevron2"/>
    <dgm:cxn modelId="{DF34DBC0-DDB1-4FDB-B6B2-D58A5B1EDC10}" type="presParOf" srcId="{A6DA2139-FA8F-4A02-816E-45A66D1D6B2D}" destId="{919C36B3-505D-4F6A-83D1-F145C34358EF}" srcOrd="0" destOrd="0" presId="urn:microsoft.com/office/officeart/2005/8/layout/chevron2"/>
    <dgm:cxn modelId="{C0148878-6133-4AFC-83EB-A3EC06C7A104}" type="presParOf" srcId="{A6DA2139-FA8F-4A02-816E-45A66D1D6B2D}" destId="{612130A4-AFFB-447D-9EB1-035DA9BB8AD4}" srcOrd="1" destOrd="0" presId="urn:microsoft.com/office/officeart/2005/8/layout/chevron2"/>
    <dgm:cxn modelId="{209702F2-5529-443A-B8AD-A6618857CCF1}" type="presParOf" srcId="{32F676E3-B43F-4599-AD16-A2538F6D4BA7}" destId="{205EEE9E-271C-435F-911E-4DF1F64C5D28}" srcOrd="1" destOrd="0" presId="urn:microsoft.com/office/officeart/2005/8/layout/chevron2"/>
    <dgm:cxn modelId="{4FA03B9C-33FB-4727-98DA-A1B7DCF6BFC6}" type="presParOf" srcId="{32F676E3-B43F-4599-AD16-A2538F6D4BA7}" destId="{C9B23627-EAE7-4AD3-B25C-89E6FA687753}" srcOrd="2" destOrd="0" presId="urn:microsoft.com/office/officeart/2005/8/layout/chevron2"/>
    <dgm:cxn modelId="{C8BAF3A8-FBD6-4E16-80EB-74A10416FDBE}" type="presParOf" srcId="{C9B23627-EAE7-4AD3-B25C-89E6FA687753}" destId="{46F260DB-FD79-40A2-B977-55F59FFBAC10}" srcOrd="0" destOrd="0" presId="urn:microsoft.com/office/officeart/2005/8/layout/chevron2"/>
    <dgm:cxn modelId="{EE5853C5-1596-487F-B7AF-D338C47672E4}" type="presParOf" srcId="{C9B23627-EAE7-4AD3-B25C-89E6FA687753}" destId="{0BC257F1-5445-423B-9257-C2CA01B5E73F}" srcOrd="1" destOrd="0" presId="urn:microsoft.com/office/officeart/2005/8/layout/chevron2"/>
    <dgm:cxn modelId="{4B974E67-6036-4560-93B8-9E068FD28EEC}" type="presParOf" srcId="{32F676E3-B43F-4599-AD16-A2538F6D4BA7}" destId="{D08D21CB-E43E-4944-857C-B4ED614F8B7D}" srcOrd="3" destOrd="0" presId="urn:microsoft.com/office/officeart/2005/8/layout/chevron2"/>
    <dgm:cxn modelId="{E086B7B8-2F69-4AEE-8FAD-F84EFD156AAD}" type="presParOf" srcId="{32F676E3-B43F-4599-AD16-A2538F6D4BA7}" destId="{53A8C0AF-343C-4C2A-BBB5-36E947879F0A}" srcOrd="4" destOrd="0" presId="urn:microsoft.com/office/officeart/2005/8/layout/chevron2"/>
    <dgm:cxn modelId="{08F04327-F6C2-4234-A70A-EF1EA3A63EC7}" type="presParOf" srcId="{53A8C0AF-343C-4C2A-BBB5-36E947879F0A}" destId="{645E4ACC-741F-4EC4-8164-7D1CB22DAD0F}" srcOrd="0" destOrd="0" presId="urn:microsoft.com/office/officeart/2005/8/layout/chevron2"/>
    <dgm:cxn modelId="{C6CAE1AB-716E-4C53-A04A-C60D758B79A9}" type="presParOf" srcId="{53A8C0AF-343C-4C2A-BBB5-36E947879F0A}" destId="{0A94A660-E3BC-429C-B77A-4F3551B099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B84731-0CB7-45DD-9954-75C932FF274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EFB8D3-4FF9-4024-9255-1C02C9CDC341}">
      <dgm:prSet phldrT="[Text]" custT="1"/>
      <dgm:spPr>
        <a:solidFill>
          <a:srgbClr val="F7A322"/>
        </a:solidFill>
        <a:ln>
          <a:solidFill>
            <a:srgbClr val="F7A322"/>
          </a:solidFill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</a:rPr>
            <a:t>Using a </a:t>
          </a:r>
          <a:r>
            <a:rPr lang="en-US" sz="1200" dirty="0" err="1">
              <a:solidFill>
                <a:schemeClr val="tx1"/>
              </a:solidFill>
            </a:rPr>
            <a:t>neurodevelopme-ntal</a:t>
          </a:r>
          <a:r>
            <a:rPr lang="en-US" sz="1200" dirty="0">
              <a:solidFill>
                <a:schemeClr val="tx1"/>
              </a:solidFill>
            </a:rPr>
            <a:t> lens</a:t>
          </a:r>
        </a:p>
      </dgm:t>
    </dgm:pt>
    <dgm:pt modelId="{F45EF02B-C641-40F0-8929-4435B98DD951}" type="parTrans" cxnId="{6863662A-46E1-434E-B256-EA716F46C466}">
      <dgm:prSet/>
      <dgm:spPr/>
      <dgm:t>
        <a:bodyPr/>
        <a:lstStyle/>
        <a:p>
          <a:endParaRPr lang="en-US" sz="1200"/>
        </a:p>
      </dgm:t>
    </dgm:pt>
    <dgm:pt modelId="{4ED62B08-8D14-435D-9DCD-7C8C61D400F3}" type="sibTrans" cxnId="{6863662A-46E1-434E-B256-EA716F46C466}">
      <dgm:prSet/>
      <dgm:spPr/>
      <dgm:t>
        <a:bodyPr/>
        <a:lstStyle/>
        <a:p>
          <a:endParaRPr lang="en-US" sz="1200"/>
        </a:p>
      </dgm:t>
    </dgm:pt>
    <dgm:pt modelId="{2ACC05E9-A327-4E34-9E32-8F6A42594939}">
      <dgm:prSet phldrT="[Text]" custT="1"/>
      <dgm:spPr>
        <a:solidFill>
          <a:srgbClr val="F7A322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</a:rPr>
            <a:t>Reframing </a:t>
          </a:r>
        </a:p>
      </dgm:t>
    </dgm:pt>
    <dgm:pt modelId="{BCD57741-8862-4570-A5CB-0DFD199B01A4}" type="parTrans" cxnId="{34D25671-5E56-4993-85FB-6D758322089E}">
      <dgm:prSet/>
      <dgm:spPr/>
      <dgm:t>
        <a:bodyPr/>
        <a:lstStyle/>
        <a:p>
          <a:endParaRPr lang="en-US" sz="1200"/>
        </a:p>
      </dgm:t>
    </dgm:pt>
    <dgm:pt modelId="{27257832-B775-4740-AFB2-5816EFC37CF1}" type="sibTrans" cxnId="{34D25671-5E56-4993-85FB-6D758322089E}">
      <dgm:prSet/>
      <dgm:spPr/>
      <dgm:t>
        <a:bodyPr/>
        <a:lstStyle/>
        <a:p>
          <a:endParaRPr lang="en-US" sz="1200"/>
        </a:p>
      </dgm:t>
    </dgm:pt>
    <dgm:pt modelId="{8379CA88-524F-48E1-B80D-57FE898DB086}">
      <dgm:prSet phldrT="[Text]" custT="1"/>
      <dgm:spPr>
        <a:solidFill>
          <a:srgbClr val="F7A322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</a:rPr>
            <a:t>Brainstorming </a:t>
          </a:r>
        </a:p>
      </dgm:t>
    </dgm:pt>
    <dgm:pt modelId="{2493A361-6FAF-4F7A-96B5-752134370688}" type="parTrans" cxnId="{55402DFF-1742-4EC4-A3D7-7180ECDF1F10}">
      <dgm:prSet/>
      <dgm:spPr/>
      <dgm:t>
        <a:bodyPr/>
        <a:lstStyle/>
        <a:p>
          <a:endParaRPr lang="en-US" sz="1200"/>
        </a:p>
      </dgm:t>
    </dgm:pt>
    <dgm:pt modelId="{4F8AA212-8BE2-48C3-AC87-056AC8F41212}" type="sibTrans" cxnId="{55402DFF-1742-4EC4-A3D7-7180ECDF1F10}">
      <dgm:prSet/>
      <dgm:spPr/>
      <dgm:t>
        <a:bodyPr/>
        <a:lstStyle/>
        <a:p>
          <a:endParaRPr lang="en-US" sz="1200"/>
        </a:p>
      </dgm:t>
    </dgm:pt>
    <dgm:pt modelId="{45B2CF7B-4AD0-4931-975E-7D27D4D059EF}">
      <dgm:prSet phldrT="[Text]" custT="1"/>
      <dgm:spPr>
        <a:solidFill>
          <a:srgbClr val="F7A322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</a:rPr>
            <a:t>Accommodations and Supports  </a:t>
          </a:r>
        </a:p>
      </dgm:t>
    </dgm:pt>
    <dgm:pt modelId="{813B2136-819C-4814-8EB0-570257808E38}" type="parTrans" cxnId="{E9F46F15-7440-46E7-9A9B-A1F7ADE9609E}">
      <dgm:prSet/>
      <dgm:spPr/>
      <dgm:t>
        <a:bodyPr/>
        <a:lstStyle/>
        <a:p>
          <a:endParaRPr lang="en-US" sz="1200"/>
        </a:p>
      </dgm:t>
    </dgm:pt>
    <dgm:pt modelId="{A5D4A1B6-0D0B-48E6-A6DD-8B3C3FB7EFC0}" type="sibTrans" cxnId="{E9F46F15-7440-46E7-9A9B-A1F7ADE9609E}">
      <dgm:prSet/>
      <dgm:spPr/>
      <dgm:t>
        <a:bodyPr/>
        <a:lstStyle/>
        <a:p>
          <a:endParaRPr lang="en-US" sz="1200"/>
        </a:p>
      </dgm:t>
    </dgm:pt>
    <dgm:pt modelId="{FD6DC0CF-0565-42D8-80B5-91208806212D}" type="pres">
      <dgm:prSet presAssocID="{24B84731-0CB7-45DD-9954-75C932FF2747}" presName="rootnode" presStyleCnt="0">
        <dgm:presLayoutVars>
          <dgm:chMax/>
          <dgm:chPref/>
          <dgm:dir/>
          <dgm:animLvl val="lvl"/>
        </dgm:presLayoutVars>
      </dgm:prSet>
      <dgm:spPr/>
    </dgm:pt>
    <dgm:pt modelId="{A0A04A89-5BE6-4EBC-81DF-C9EA0C5F2582}" type="pres">
      <dgm:prSet presAssocID="{8FEFB8D3-4FF9-4024-9255-1C02C9CDC341}" presName="composite" presStyleCnt="0"/>
      <dgm:spPr/>
    </dgm:pt>
    <dgm:pt modelId="{A65AACD2-6941-4D88-AB1E-712CCEEB3747}" type="pres">
      <dgm:prSet presAssocID="{8FEFB8D3-4FF9-4024-9255-1C02C9CDC341}" presName="bentUpArrow1" presStyleLbl="alignImgPlace1" presStyleIdx="0" presStyleCnt="3" custLinFactNeighborX="-20065" custLinFactNeighborY="14459"/>
      <dgm:spPr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</dgm:pt>
    <dgm:pt modelId="{472FCB31-1E6D-4188-B7FD-71D745E24EF1}" type="pres">
      <dgm:prSet presAssocID="{8FEFB8D3-4FF9-4024-9255-1C02C9CDC341}" presName="ParentText" presStyleLbl="node1" presStyleIdx="0" presStyleCnt="4" custScaleX="174104" custLinFactNeighborX="-42272" custLinFactNeighborY="1674">
        <dgm:presLayoutVars>
          <dgm:chMax val="1"/>
          <dgm:chPref val="1"/>
          <dgm:bulletEnabled val="1"/>
        </dgm:presLayoutVars>
      </dgm:prSet>
      <dgm:spPr/>
    </dgm:pt>
    <dgm:pt modelId="{E00BC1FC-9DA7-442E-BD1B-DC32F8FC9F9B}" type="pres">
      <dgm:prSet presAssocID="{8FEFB8D3-4FF9-4024-9255-1C02C9CDC341}" presName="ChildText" presStyleLbl="revTx" presStyleIdx="0" presStyleCnt="3" custScaleX="257511" custLinFactNeighborX="84088">
        <dgm:presLayoutVars>
          <dgm:chMax val="0"/>
          <dgm:chPref val="0"/>
          <dgm:bulletEnabled val="1"/>
        </dgm:presLayoutVars>
      </dgm:prSet>
      <dgm:spPr/>
    </dgm:pt>
    <dgm:pt modelId="{43995DD6-AC2A-4918-8C78-42A7134E9F34}" type="pres">
      <dgm:prSet presAssocID="{4ED62B08-8D14-435D-9DCD-7C8C61D400F3}" presName="sibTrans" presStyleCnt="0"/>
      <dgm:spPr/>
    </dgm:pt>
    <dgm:pt modelId="{BE635312-3A50-43FF-A15B-4CB71DDE5DF0}" type="pres">
      <dgm:prSet presAssocID="{2ACC05E9-A327-4E34-9E32-8F6A42594939}" presName="composite" presStyleCnt="0"/>
      <dgm:spPr/>
    </dgm:pt>
    <dgm:pt modelId="{54EC48D7-F547-4767-A815-12AA3B949CBD}" type="pres">
      <dgm:prSet presAssocID="{2ACC05E9-A327-4E34-9E32-8F6A42594939}" presName="bentUpArrow1" presStyleLbl="alignImgPlace1" presStyleIdx="1" presStyleCnt="3" custLinFactNeighborX="19222" custLinFactNeighborY="12354"/>
      <dgm:spPr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</dgm:pt>
    <dgm:pt modelId="{38B2FD19-6AE6-43F2-8175-AB59DE1D3919}" type="pres">
      <dgm:prSet presAssocID="{2ACC05E9-A327-4E34-9E32-8F6A42594939}" presName="ParentText" presStyleLbl="node1" presStyleIdx="1" presStyleCnt="4" custScaleX="174104" custLinFactNeighborX="-15702" custLinFactNeighborY="5162">
        <dgm:presLayoutVars>
          <dgm:chMax val="1"/>
          <dgm:chPref val="1"/>
          <dgm:bulletEnabled val="1"/>
        </dgm:presLayoutVars>
      </dgm:prSet>
      <dgm:spPr/>
    </dgm:pt>
    <dgm:pt modelId="{6029C8A2-2234-47C5-8F4A-C5D526012942}" type="pres">
      <dgm:prSet presAssocID="{2ACC05E9-A327-4E34-9E32-8F6A42594939}" presName="ChildText" presStyleLbl="revTx" presStyleIdx="1" presStyleCnt="3" custScaleX="330813" custLinFactX="17946" custLinFactNeighborX="100000">
        <dgm:presLayoutVars>
          <dgm:chMax val="0"/>
          <dgm:chPref val="0"/>
          <dgm:bulletEnabled val="1"/>
        </dgm:presLayoutVars>
      </dgm:prSet>
      <dgm:spPr/>
    </dgm:pt>
    <dgm:pt modelId="{267EC9C4-F634-455E-B439-6DE331E2063C}" type="pres">
      <dgm:prSet presAssocID="{27257832-B775-4740-AFB2-5816EFC37CF1}" presName="sibTrans" presStyleCnt="0"/>
      <dgm:spPr/>
    </dgm:pt>
    <dgm:pt modelId="{2910A2F9-2F39-4ABB-8DAA-0D2401514267}" type="pres">
      <dgm:prSet presAssocID="{8379CA88-524F-48E1-B80D-57FE898DB086}" presName="composite" presStyleCnt="0"/>
      <dgm:spPr/>
    </dgm:pt>
    <dgm:pt modelId="{81962713-D65A-4EF5-AFEE-B39AC808A7A3}" type="pres">
      <dgm:prSet presAssocID="{8379CA88-524F-48E1-B80D-57FE898DB086}" presName="bentUpArrow1" presStyleLbl="alignImgPlace1" presStyleIdx="2" presStyleCnt="3" custLinFactNeighborX="-1777" custLinFactNeighborY="18054"/>
      <dgm:spPr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</dgm:pt>
    <dgm:pt modelId="{D61F747A-E2D3-4AD3-8E43-7F25B14A697A}" type="pres">
      <dgm:prSet presAssocID="{8379CA88-524F-48E1-B80D-57FE898DB086}" presName="ParentText" presStyleLbl="node1" presStyleIdx="2" presStyleCnt="4" custScaleX="174104" custLinFactNeighborX="6030" custLinFactNeighborY="5012">
        <dgm:presLayoutVars>
          <dgm:chMax val="1"/>
          <dgm:chPref val="1"/>
          <dgm:bulletEnabled val="1"/>
        </dgm:presLayoutVars>
      </dgm:prSet>
      <dgm:spPr/>
    </dgm:pt>
    <dgm:pt modelId="{A6A6D93D-F7E4-4B64-BDCB-BFD8BEA842EA}" type="pres">
      <dgm:prSet presAssocID="{8379CA88-524F-48E1-B80D-57FE898DB086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CDE04F9-A947-4420-8EA0-8956E9955401}" type="pres">
      <dgm:prSet presAssocID="{4F8AA212-8BE2-48C3-AC87-056AC8F41212}" presName="sibTrans" presStyleCnt="0"/>
      <dgm:spPr/>
    </dgm:pt>
    <dgm:pt modelId="{7EFB7CC8-6A75-402F-A135-AC4A054BE2EA}" type="pres">
      <dgm:prSet presAssocID="{45B2CF7B-4AD0-4931-975E-7D27D4D059EF}" presName="composite" presStyleCnt="0"/>
      <dgm:spPr/>
    </dgm:pt>
    <dgm:pt modelId="{4BADE930-EF1B-46CE-8C2D-DB17C7B973A5}" type="pres">
      <dgm:prSet presAssocID="{45B2CF7B-4AD0-4931-975E-7D27D4D059EF}" presName="ParentText" presStyleLbl="node1" presStyleIdx="3" presStyleCnt="4" custScaleX="174104" custLinFactNeighborX="27763" custLinFactNeighborY="1322">
        <dgm:presLayoutVars>
          <dgm:chMax val="1"/>
          <dgm:chPref val="1"/>
          <dgm:bulletEnabled val="1"/>
        </dgm:presLayoutVars>
      </dgm:prSet>
      <dgm:spPr/>
    </dgm:pt>
  </dgm:ptLst>
  <dgm:cxnLst>
    <dgm:cxn modelId="{07FCB807-973D-40D3-AAA8-6F4FDE53A68F}" type="presOf" srcId="{24B84731-0CB7-45DD-9954-75C932FF2747}" destId="{FD6DC0CF-0565-42D8-80B5-91208806212D}" srcOrd="0" destOrd="0" presId="urn:microsoft.com/office/officeart/2005/8/layout/StepDownProcess"/>
    <dgm:cxn modelId="{E9F46F15-7440-46E7-9A9B-A1F7ADE9609E}" srcId="{24B84731-0CB7-45DD-9954-75C932FF2747}" destId="{45B2CF7B-4AD0-4931-975E-7D27D4D059EF}" srcOrd="3" destOrd="0" parTransId="{813B2136-819C-4814-8EB0-570257808E38}" sibTransId="{A5D4A1B6-0D0B-48E6-A6DD-8B3C3FB7EFC0}"/>
    <dgm:cxn modelId="{6863662A-46E1-434E-B256-EA716F46C466}" srcId="{24B84731-0CB7-45DD-9954-75C932FF2747}" destId="{8FEFB8D3-4FF9-4024-9255-1C02C9CDC341}" srcOrd="0" destOrd="0" parTransId="{F45EF02B-C641-40F0-8929-4435B98DD951}" sibTransId="{4ED62B08-8D14-435D-9DCD-7C8C61D400F3}"/>
    <dgm:cxn modelId="{599E512B-BB2E-4183-A470-38506E7F92A1}" type="presOf" srcId="{45B2CF7B-4AD0-4931-975E-7D27D4D059EF}" destId="{4BADE930-EF1B-46CE-8C2D-DB17C7B973A5}" srcOrd="0" destOrd="0" presId="urn:microsoft.com/office/officeart/2005/8/layout/StepDownProcess"/>
    <dgm:cxn modelId="{3AC49865-F497-4EDA-99B3-F0E36D8CD3D5}" type="presOf" srcId="{8FEFB8D3-4FF9-4024-9255-1C02C9CDC341}" destId="{472FCB31-1E6D-4188-B7FD-71D745E24EF1}" srcOrd="0" destOrd="0" presId="urn:microsoft.com/office/officeart/2005/8/layout/StepDownProcess"/>
    <dgm:cxn modelId="{42B92D66-187C-4E28-B8C9-A6C13564DA82}" type="presOf" srcId="{8379CA88-524F-48E1-B80D-57FE898DB086}" destId="{D61F747A-E2D3-4AD3-8E43-7F25B14A697A}" srcOrd="0" destOrd="0" presId="urn:microsoft.com/office/officeart/2005/8/layout/StepDownProcess"/>
    <dgm:cxn modelId="{34D25671-5E56-4993-85FB-6D758322089E}" srcId="{24B84731-0CB7-45DD-9954-75C932FF2747}" destId="{2ACC05E9-A327-4E34-9E32-8F6A42594939}" srcOrd="1" destOrd="0" parTransId="{BCD57741-8862-4570-A5CB-0DFD199B01A4}" sibTransId="{27257832-B775-4740-AFB2-5816EFC37CF1}"/>
    <dgm:cxn modelId="{94B60BE4-256A-4573-A14C-CDA18B1F4C36}" type="presOf" srcId="{2ACC05E9-A327-4E34-9E32-8F6A42594939}" destId="{38B2FD19-6AE6-43F2-8175-AB59DE1D3919}" srcOrd="0" destOrd="0" presId="urn:microsoft.com/office/officeart/2005/8/layout/StepDownProcess"/>
    <dgm:cxn modelId="{55402DFF-1742-4EC4-A3D7-7180ECDF1F10}" srcId="{24B84731-0CB7-45DD-9954-75C932FF2747}" destId="{8379CA88-524F-48E1-B80D-57FE898DB086}" srcOrd="2" destOrd="0" parTransId="{2493A361-6FAF-4F7A-96B5-752134370688}" sibTransId="{4F8AA212-8BE2-48C3-AC87-056AC8F41212}"/>
    <dgm:cxn modelId="{FF7EFAF8-4B01-4713-BA18-047B6C4F270D}" type="presParOf" srcId="{FD6DC0CF-0565-42D8-80B5-91208806212D}" destId="{A0A04A89-5BE6-4EBC-81DF-C9EA0C5F2582}" srcOrd="0" destOrd="0" presId="urn:microsoft.com/office/officeart/2005/8/layout/StepDownProcess"/>
    <dgm:cxn modelId="{02BC27D6-D7F9-4282-B9A2-45CD9A2DBEEE}" type="presParOf" srcId="{A0A04A89-5BE6-4EBC-81DF-C9EA0C5F2582}" destId="{A65AACD2-6941-4D88-AB1E-712CCEEB3747}" srcOrd="0" destOrd="0" presId="urn:microsoft.com/office/officeart/2005/8/layout/StepDownProcess"/>
    <dgm:cxn modelId="{E4DC510E-501B-4B4E-A5F5-F0BA4DC53EBF}" type="presParOf" srcId="{A0A04A89-5BE6-4EBC-81DF-C9EA0C5F2582}" destId="{472FCB31-1E6D-4188-B7FD-71D745E24EF1}" srcOrd="1" destOrd="0" presId="urn:microsoft.com/office/officeart/2005/8/layout/StepDownProcess"/>
    <dgm:cxn modelId="{C66AC1C2-8CBE-440E-9E52-EDB29C3F45E7}" type="presParOf" srcId="{A0A04A89-5BE6-4EBC-81DF-C9EA0C5F2582}" destId="{E00BC1FC-9DA7-442E-BD1B-DC32F8FC9F9B}" srcOrd="2" destOrd="0" presId="urn:microsoft.com/office/officeart/2005/8/layout/StepDownProcess"/>
    <dgm:cxn modelId="{C487E7F5-CB04-4B89-8B80-57F82C39B2D7}" type="presParOf" srcId="{FD6DC0CF-0565-42D8-80B5-91208806212D}" destId="{43995DD6-AC2A-4918-8C78-42A7134E9F34}" srcOrd="1" destOrd="0" presId="urn:microsoft.com/office/officeart/2005/8/layout/StepDownProcess"/>
    <dgm:cxn modelId="{5C550BF6-4661-45A8-B822-51D2E731FDDA}" type="presParOf" srcId="{FD6DC0CF-0565-42D8-80B5-91208806212D}" destId="{BE635312-3A50-43FF-A15B-4CB71DDE5DF0}" srcOrd="2" destOrd="0" presId="urn:microsoft.com/office/officeart/2005/8/layout/StepDownProcess"/>
    <dgm:cxn modelId="{5A77D095-1ADF-4DF0-8F5A-FA759DBA49ED}" type="presParOf" srcId="{BE635312-3A50-43FF-A15B-4CB71DDE5DF0}" destId="{54EC48D7-F547-4767-A815-12AA3B949CBD}" srcOrd="0" destOrd="0" presId="urn:microsoft.com/office/officeart/2005/8/layout/StepDownProcess"/>
    <dgm:cxn modelId="{C5E2A906-857A-4267-8373-B251AC304DC9}" type="presParOf" srcId="{BE635312-3A50-43FF-A15B-4CB71DDE5DF0}" destId="{38B2FD19-6AE6-43F2-8175-AB59DE1D3919}" srcOrd="1" destOrd="0" presId="urn:microsoft.com/office/officeart/2005/8/layout/StepDownProcess"/>
    <dgm:cxn modelId="{5A82132F-BF76-4929-B7AF-5DC51E115FA3}" type="presParOf" srcId="{BE635312-3A50-43FF-A15B-4CB71DDE5DF0}" destId="{6029C8A2-2234-47C5-8F4A-C5D526012942}" srcOrd="2" destOrd="0" presId="urn:microsoft.com/office/officeart/2005/8/layout/StepDownProcess"/>
    <dgm:cxn modelId="{7295661C-4D4C-4130-BDF1-826D18CF1832}" type="presParOf" srcId="{FD6DC0CF-0565-42D8-80B5-91208806212D}" destId="{267EC9C4-F634-455E-B439-6DE331E2063C}" srcOrd="3" destOrd="0" presId="urn:microsoft.com/office/officeart/2005/8/layout/StepDownProcess"/>
    <dgm:cxn modelId="{B7E467D4-5F2C-4859-B8F2-BAFC9D1CB50F}" type="presParOf" srcId="{FD6DC0CF-0565-42D8-80B5-91208806212D}" destId="{2910A2F9-2F39-4ABB-8DAA-0D2401514267}" srcOrd="4" destOrd="0" presId="urn:microsoft.com/office/officeart/2005/8/layout/StepDownProcess"/>
    <dgm:cxn modelId="{0CD2B650-EFD8-4F52-930A-14E2987AAF4A}" type="presParOf" srcId="{2910A2F9-2F39-4ABB-8DAA-0D2401514267}" destId="{81962713-D65A-4EF5-AFEE-B39AC808A7A3}" srcOrd="0" destOrd="0" presId="urn:microsoft.com/office/officeart/2005/8/layout/StepDownProcess"/>
    <dgm:cxn modelId="{4C1B85E9-9ADB-4BE1-96FF-555C964CB010}" type="presParOf" srcId="{2910A2F9-2F39-4ABB-8DAA-0D2401514267}" destId="{D61F747A-E2D3-4AD3-8E43-7F25B14A697A}" srcOrd="1" destOrd="0" presId="urn:microsoft.com/office/officeart/2005/8/layout/StepDownProcess"/>
    <dgm:cxn modelId="{A5409532-B4CA-41C7-BF55-85F72F9777FB}" type="presParOf" srcId="{2910A2F9-2F39-4ABB-8DAA-0D2401514267}" destId="{A6A6D93D-F7E4-4B64-BDCB-BFD8BEA842EA}" srcOrd="2" destOrd="0" presId="urn:microsoft.com/office/officeart/2005/8/layout/StepDownProcess"/>
    <dgm:cxn modelId="{2F2BF6F0-842A-4CFD-BED8-6D212850A7F0}" type="presParOf" srcId="{FD6DC0CF-0565-42D8-80B5-91208806212D}" destId="{9CDE04F9-A947-4420-8EA0-8956E9955401}" srcOrd="5" destOrd="0" presId="urn:microsoft.com/office/officeart/2005/8/layout/StepDownProcess"/>
    <dgm:cxn modelId="{1D2BF0D3-19CA-4563-ADBB-CF852D94D0FE}" type="presParOf" srcId="{FD6DC0CF-0565-42D8-80B5-91208806212D}" destId="{7EFB7CC8-6A75-402F-A135-AC4A054BE2EA}" srcOrd="6" destOrd="0" presId="urn:microsoft.com/office/officeart/2005/8/layout/StepDownProcess"/>
    <dgm:cxn modelId="{03C67F06-D672-43CE-9E06-EF0420654699}" type="presParOf" srcId="{7EFB7CC8-6A75-402F-A135-AC4A054BE2EA}" destId="{4BADE930-EF1B-46CE-8C2D-DB17C7B973A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57862A-3B20-4045-9F0E-54C94C81740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8B976-011D-44AC-B8C9-C8E09CDFDA7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Understand</a:t>
          </a:r>
        </a:p>
      </dgm:t>
    </dgm:pt>
    <dgm:pt modelId="{B2343B93-AC8A-47F6-AF0D-E24611BA51F8}" type="parTrans" cxnId="{F3A09088-F93A-46A4-9F98-A044048E364D}">
      <dgm:prSet/>
      <dgm:spPr/>
      <dgm:t>
        <a:bodyPr/>
        <a:lstStyle/>
        <a:p>
          <a:endParaRPr lang="en-US"/>
        </a:p>
      </dgm:t>
    </dgm:pt>
    <dgm:pt modelId="{497898B8-D478-4CDE-B8C0-64A63438A85A}" type="sibTrans" cxnId="{F3A09088-F93A-46A4-9F98-A044048E364D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8C5D2447-8570-406B-BE20-D733C5C7967C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Think Ahead</a:t>
          </a:r>
        </a:p>
      </dgm:t>
    </dgm:pt>
    <dgm:pt modelId="{2A9923AE-5269-4C1E-A182-CEBCC2016E88}" type="parTrans" cxnId="{C6B1D935-B89A-4F73-BB59-F1CED5B27413}">
      <dgm:prSet/>
      <dgm:spPr/>
      <dgm:t>
        <a:bodyPr/>
        <a:lstStyle/>
        <a:p>
          <a:endParaRPr lang="en-US"/>
        </a:p>
      </dgm:t>
    </dgm:pt>
    <dgm:pt modelId="{4F8889DF-5B74-4E02-8A85-2D97D3943287}" type="sibTrans" cxnId="{C6B1D935-B89A-4F73-BB59-F1CED5B27413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0028ED28-ABBF-4F2E-B3D7-7A701B2EC28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Adjust Expectations </a:t>
          </a:r>
        </a:p>
      </dgm:t>
    </dgm:pt>
    <dgm:pt modelId="{E719079D-9AF8-4E7D-B253-4434D5E10992}" type="parTrans" cxnId="{1F632842-61B5-4770-A4E4-0F912B3EA0FA}">
      <dgm:prSet/>
      <dgm:spPr/>
      <dgm:t>
        <a:bodyPr/>
        <a:lstStyle/>
        <a:p>
          <a:endParaRPr lang="en-US"/>
        </a:p>
      </dgm:t>
    </dgm:pt>
    <dgm:pt modelId="{CFB1F59F-3014-4811-A5F9-B4A484663C37}" type="sibTrans" cxnId="{1F632842-61B5-4770-A4E4-0F912B3EA0FA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EF6A3385-0963-4C7F-94F7-2822CF23210B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Shift Approach </a:t>
          </a:r>
        </a:p>
      </dgm:t>
    </dgm:pt>
    <dgm:pt modelId="{82B36CA0-521D-4CA5-9F88-CE24091DB661}" type="parTrans" cxnId="{95B3713D-A6FB-4E81-AA64-14790256219B}">
      <dgm:prSet/>
      <dgm:spPr/>
      <dgm:t>
        <a:bodyPr/>
        <a:lstStyle/>
        <a:p>
          <a:endParaRPr lang="en-US"/>
        </a:p>
      </dgm:t>
    </dgm:pt>
    <dgm:pt modelId="{62B69492-2E92-45EC-993B-EAE55118996C}" type="sibTrans" cxnId="{95B3713D-A6FB-4E81-AA64-14790256219B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BF6AB8CF-E517-4BB6-957E-C5BDAC600B7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Plan Together </a:t>
          </a:r>
        </a:p>
      </dgm:t>
    </dgm:pt>
    <dgm:pt modelId="{3F76F975-6691-4150-9915-2435869E0F1E}" type="parTrans" cxnId="{8BF26436-1C8A-4291-B941-E0F25AA1CA5F}">
      <dgm:prSet/>
      <dgm:spPr/>
      <dgm:t>
        <a:bodyPr/>
        <a:lstStyle/>
        <a:p>
          <a:endParaRPr lang="en-US"/>
        </a:p>
      </dgm:t>
    </dgm:pt>
    <dgm:pt modelId="{B075FC51-D16E-4738-B7A6-3DC16672DFF9}" type="sibTrans" cxnId="{8BF26436-1C8A-4291-B941-E0F25AA1CA5F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42B26B60-D84F-4390-9CA1-3D30B7A03A05}" type="pres">
      <dgm:prSet presAssocID="{B257862A-3B20-4045-9F0E-54C94C81740C}" presName="cycle" presStyleCnt="0">
        <dgm:presLayoutVars>
          <dgm:dir/>
          <dgm:resizeHandles val="exact"/>
        </dgm:presLayoutVars>
      </dgm:prSet>
      <dgm:spPr/>
    </dgm:pt>
    <dgm:pt modelId="{10E3D908-411A-4664-87D6-7806E2395708}" type="pres">
      <dgm:prSet presAssocID="{E2E8B976-011D-44AC-B8C9-C8E09CDFDA77}" presName="node" presStyleLbl="node1" presStyleIdx="0" presStyleCnt="5">
        <dgm:presLayoutVars>
          <dgm:bulletEnabled val="1"/>
        </dgm:presLayoutVars>
      </dgm:prSet>
      <dgm:spPr/>
    </dgm:pt>
    <dgm:pt modelId="{02DADACA-847F-4002-AA5F-019CA786488B}" type="pres">
      <dgm:prSet presAssocID="{E2E8B976-011D-44AC-B8C9-C8E09CDFDA77}" presName="spNode" presStyleCnt="0"/>
      <dgm:spPr/>
    </dgm:pt>
    <dgm:pt modelId="{E362EF86-1E81-40CC-95EB-0D12847B2C03}" type="pres">
      <dgm:prSet presAssocID="{497898B8-D478-4CDE-B8C0-64A63438A85A}" presName="sibTrans" presStyleLbl="sibTrans1D1" presStyleIdx="0" presStyleCnt="5"/>
      <dgm:spPr/>
    </dgm:pt>
    <dgm:pt modelId="{D5F0CA4A-C36A-4F9F-9701-A3D97E580CA1}" type="pres">
      <dgm:prSet presAssocID="{8C5D2447-8570-406B-BE20-D733C5C7967C}" presName="node" presStyleLbl="node1" presStyleIdx="1" presStyleCnt="5">
        <dgm:presLayoutVars>
          <dgm:bulletEnabled val="1"/>
        </dgm:presLayoutVars>
      </dgm:prSet>
      <dgm:spPr/>
    </dgm:pt>
    <dgm:pt modelId="{2EB8EA97-9D16-4ADA-B2AD-EB80C37BFC62}" type="pres">
      <dgm:prSet presAssocID="{8C5D2447-8570-406B-BE20-D733C5C7967C}" presName="spNode" presStyleCnt="0"/>
      <dgm:spPr/>
    </dgm:pt>
    <dgm:pt modelId="{7D308B2B-86D0-4732-B586-442550338C79}" type="pres">
      <dgm:prSet presAssocID="{4F8889DF-5B74-4E02-8A85-2D97D3943287}" presName="sibTrans" presStyleLbl="sibTrans1D1" presStyleIdx="1" presStyleCnt="5"/>
      <dgm:spPr/>
    </dgm:pt>
    <dgm:pt modelId="{05EC5C0A-086E-4369-94B6-6145343E507F}" type="pres">
      <dgm:prSet presAssocID="{0028ED28-ABBF-4F2E-B3D7-7A701B2EC28E}" presName="node" presStyleLbl="node1" presStyleIdx="2" presStyleCnt="5">
        <dgm:presLayoutVars>
          <dgm:bulletEnabled val="1"/>
        </dgm:presLayoutVars>
      </dgm:prSet>
      <dgm:spPr/>
    </dgm:pt>
    <dgm:pt modelId="{DF418F38-6149-4111-9539-A953E0FF093B}" type="pres">
      <dgm:prSet presAssocID="{0028ED28-ABBF-4F2E-B3D7-7A701B2EC28E}" presName="spNode" presStyleCnt="0"/>
      <dgm:spPr/>
    </dgm:pt>
    <dgm:pt modelId="{246F673B-C1C1-497F-8701-4E5EAAC62176}" type="pres">
      <dgm:prSet presAssocID="{CFB1F59F-3014-4811-A5F9-B4A484663C37}" presName="sibTrans" presStyleLbl="sibTrans1D1" presStyleIdx="2" presStyleCnt="5"/>
      <dgm:spPr/>
    </dgm:pt>
    <dgm:pt modelId="{34DD8D00-DEB2-4C67-A59B-2CCC89B542CA}" type="pres">
      <dgm:prSet presAssocID="{EF6A3385-0963-4C7F-94F7-2822CF23210B}" presName="node" presStyleLbl="node1" presStyleIdx="3" presStyleCnt="5">
        <dgm:presLayoutVars>
          <dgm:bulletEnabled val="1"/>
        </dgm:presLayoutVars>
      </dgm:prSet>
      <dgm:spPr/>
    </dgm:pt>
    <dgm:pt modelId="{62E0BC25-F046-4A01-9B7A-BA75BFFCFFEE}" type="pres">
      <dgm:prSet presAssocID="{EF6A3385-0963-4C7F-94F7-2822CF23210B}" presName="spNode" presStyleCnt="0"/>
      <dgm:spPr/>
    </dgm:pt>
    <dgm:pt modelId="{457AEAAA-4B4B-49F2-9632-FC7861EEFBA9}" type="pres">
      <dgm:prSet presAssocID="{62B69492-2E92-45EC-993B-EAE55118996C}" presName="sibTrans" presStyleLbl="sibTrans1D1" presStyleIdx="3" presStyleCnt="5"/>
      <dgm:spPr/>
    </dgm:pt>
    <dgm:pt modelId="{7E3614C9-DFC6-43AD-9F4A-FAE84C57944D}" type="pres">
      <dgm:prSet presAssocID="{BF6AB8CF-E517-4BB6-957E-C5BDAC600B73}" presName="node" presStyleLbl="node1" presStyleIdx="4" presStyleCnt="5">
        <dgm:presLayoutVars>
          <dgm:bulletEnabled val="1"/>
        </dgm:presLayoutVars>
      </dgm:prSet>
      <dgm:spPr/>
    </dgm:pt>
    <dgm:pt modelId="{1EF7F473-E653-4FD8-BAD4-B25205E3CF96}" type="pres">
      <dgm:prSet presAssocID="{BF6AB8CF-E517-4BB6-957E-C5BDAC600B73}" presName="spNode" presStyleCnt="0"/>
      <dgm:spPr/>
    </dgm:pt>
    <dgm:pt modelId="{F5D36928-DE98-495E-9722-50F90FEB49B0}" type="pres">
      <dgm:prSet presAssocID="{B075FC51-D16E-4738-B7A6-3DC16672DFF9}" presName="sibTrans" presStyleLbl="sibTrans1D1" presStyleIdx="4" presStyleCnt="5"/>
      <dgm:spPr/>
    </dgm:pt>
  </dgm:ptLst>
  <dgm:cxnLst>
    <dgm:cxn modelId="{C6B1D935-B89A-4F73-BB59-F1CED5B27413}" srcId="{B257862A-3B20-4045-9F0E-54C94C81740C}" destId="{8C5D2447-8570-406B-BE20-D733C5C7967C}" srcOrd="1" destOrd="0" parTransId="{2A9923AE-5269-4C1E-A182-CEBCC2016E88}" sibTransId="{4F8889DF-5B74-4E02-8A85-2D97D3943287}"/>
    <dgm:cxn modelId="{8BF26436-1C8A-4291-B941-E0F25AA1CA5F}" srcId="{B257862A-3B20-4045-9F0E-54C94C81740C}" destId="{BF6AB8CF-E517-4BB6-957E-C5BDAC600B73}" srcOrd="4" destOrd="0" parTransId="{3F76F975-6691-4150-9915-2435869E0F1E}" sibTransId="{B075FC51-D16E-4738-B7A6-3DC16672DFF9}"/>
    <dgm:cxn modelId="{95B3713D-A6FB-4E81-AA64-14790256219B}" srcId="{B257862A-3B20-4045-9F0E-54C94C81740C}" destId="{EF6A3385-0963-4C7F-94F7-2822CF23210B}" srcOrd="3" destOrd="0" parTransId="{82B36CA0-521D-4CA5-9F88-CE24091DB661}" sibTransId="{62B69492-2E92-45EC-993B-EAE55118996C}"/>
    <dgm:cxn modelId="{D4DD9241-8727-4A0E-9FB5-8F32C91D9FFA}" type="presOf" srcId="{497898B8-D478-4CDE-B8C0-64A63438A85A}" destId="{E362EF86-1E81-40CC-95EB-0D12847B2C03}" srcOrd="0" destOrd="0" presId="urn:microsoft.com/office/officeart/2005/8/layout/cycle5"/>
    <dgm:cxn modelId="{1F632842-61B5-4770-A4E4-0F912B3EA0FA}" srcId="{B257862A-3B20-4045-9F0E-54C94C81740C}" destId="{0028ED28-ABBF-4F2E-B3D7-7A701B2EC28E}" srcOrd="2" destOrd="0" parTransId="{E719079D-9AF8-4E7D-B253-4434D5E10992}" sibTransId="{CFB1F59F-3014-4811-A5F9-B4A484663C37}"/>
    <dgm:cxn modelId="{6CF2004F-239C-4122-B351-35DE7B0EEB9B}" type="presOf" srcId="{B257862A-3B20-4045-9F0E-54C94C81740C}" destId="{42B26B60-D84F-4390-9CA1-3D30B7A03A05}" srcOrd="0" destOrd="0" presId="urn:microsoft.com/office/officeart/2005/8/layout/cycle5"/>
    <dgm:cxn modelId="{C3C63087-31EE-4E75-8281-4754D1AEFFB9}" type="presOf" srcId="{EF6A3385-0963-4C7F-94F7-2822CF23210B}" destId="{34DD8D00-DEB2-4C67-A59B-2CCC89B542CA}" srcOrd="0" destOrd="0" presId="urn:microsoft.com/office/officeart/2005/8/layout/cycle5"/>
    <dgm:cxn modelId="{F3A09088-F93A-46A4-9F98-A044048E364D}" srcId="{B257862A-3B20-4045-9F0E-54C94C81740C}" destId="{E2E8B976-011D-44AC-B8C9-C8E09CDFDA77}" srcOrd="0" destOrd="0" parTransId="{B2343B93-AC8A-47F6-AF0D-E24611BA51F8}" sibTransId="{497898B8-D478-4CDE-B8C0-64A63438A85A}"/>
    <dgm:cxn modelId="{16AF6DA4-D90A-48B5-9513-B897081C2A82}" type="presOf" srcId="{E2E8B976-011D-44AC-B8C9-C8E09CDFDA77}" destId="{10E3D908-411A-4664-87D6-7806E2395708}" srcOrd="0" destOrd="0" presId="urn:microsoft.com/office/officeart/2005/8/layout/cycle5"/>
    <dgm:cxn modelId="{CAD7B4AC-2361-4FA3-9715-526017A418DE}" type="presOf" srcId="{CFB1F59F-3014-4811-A5F9-B4A484663C37}" destId="{246F673B-C1C1-497F-8701-4E5EAAC62176}" srcOrd="0" destOrd="0" presId="urn:microsoft.com/office/officeart/2005/8/layout/cycle5"/>
    <dgm:cxn modelId="{FD739CBE-73DE-40EF-BCF6-3314D3C605B6}" type="presOf" srcId="{4F8889DF-5B74-4E02-8A85-2D97D3943287}" destId="{7D308B2B-86D0-4732-B586-442550338C79}" srcOrd="0" destOrd="0" presId="urn:microsoft.com/office/officeart/2005/8/layout/cycle5"/>
    <dgm:cxn modelId="{C27881C7-3F77-423E-92B9-B2C6DC987AB7}" type="presOf" srcId="{B075FC51-D16E-4738-B7A6-3DC16672DFF9}" destId="{F5D36928-DE98-495E-9722-50F90FEB49B0}" srcOrd="0" destOrd="0" presId="urn:microsoft.com/office/officeart/2005/8/layout/cycle5"/>
    <dgm:cxn modelId="{D8632ADE-F642-4DBF-B1D2-6F3526CA4601}" type="presOf" srcId="{0028ED28-ABBF-4F2E-B3D7-7A701B2EC28E}" destId="{05EC5C0A-086E-4369-94B6-6145343E507F}" srcOrd="0" destOrd="0" presId="urn:microsoft.com/office/officeart/2005/8/layout/cycle5"/>
    <dgm:cxn modelId="{7B01CFE2-C76F-476F-AA7F-E3E53715806F}" type="presOf" srcId="{62B69492-2E92-45EC-993B-EAE55118996C}" destId="{457AEAAA-4B4B-49F2-9632-FC7861EEFBA9}" srcOrd="0" destOrd="0" presId="urn:microsoft.com/office/officeart/2005/8/layout/cycle5"/>
    <dgm:cxn modelId="{BC7DBDE6-AF14-4268-A8A2-C652A6FFF0A8}" type="presOf" srcId="{BF6AB8CF-E517-4BB6-957E-C5BDAC600B73}" destId="{7E3614C9-DFC6-43AD-9F4A-FAE84C57944D}" srcOrd="0" destOrd="0" presId="urn:microsoft.com/office/officeart/2005/8/layout/cycle5"/>
    <dgm:cxn modelId="{F15F55EC-E5F4-44A4-B00F-E0C04E0F4163}" type="presOf" srcId="{8C5D2447-8570-406B-BE20-D733C5C7967C}" destId="{D5F0CA4A-C36A-4F9F-9701-A3D97E580CA1}" srcOrd="0" destOrd="0" presId="urn:microsoft.com/office/officeart/2005/8/layout/cycle5"/>
    <dgm:cxn modelId="{47167DCD-C117-47E0-B45E-84B60C65483F}" type="presParOf" srcId="{42B26B60-D84F-4390-9CA1-3D30B7A03A05}" destId="{10E3D908-411A-4664-87D6-7806E2395708}" srcOrd="0" destOrd="0" presId="urn:microsoft.com/office/officeart/2005/8/layout/cycle5"/>
    <dgm:cxn modelId="{658145BA-6C58-4DD9-A7ED-F9495C4C0D7C}" type="presParOf" srcId="{42B26B60-D84F-4390-9CA1-3D30B7A03A05}" destId="{02DADACA-847F-4002-AA5F-019CA786488B}" srcOrd="1" destOrd="0" presId="urn:microsoft.com/office/officeart/2005/8/layout/cycle5"/>
    <dgm:cxn modelId="{0FF2ABA2-75AC-4D1D-AEBF-07488119B8BB}" type="presParOf" srcId="{42B26B60-D84F-4390-9CA1-3D30B7A03A05}" destId="{E362EF86-1E81-40CC-95EB-0D12847B2C03}" srcOrd="2" destOrd="0" presId="urn:microsoft.com/office/officeart/2005/8/layout/cycle5"/>
    <dgm:cxn modelId="{76E969DB-3E24-4085-AFE9-38DB5D887BAB}" type="presParOf" srcId="{42B26B60-D84F-4390-9CA1-3D30B7A03A05}" destId="{D5F0CA4A-C36A-4F9F-9701-A3D97E580CA1}" srcOrd="3" destOrd="0" presId="urn:microsoft.com/office/officeart/2005/8/layout/cycle5"/>
    <dgm:cxn modelId="{AEFDA23B-576A-4B28-BC3B-2F8A31EABE4F}" type="presParOf" srcId="{42B26B60-D84F-4390-9CA1-3D30B7A03A05}" destId="{2EB8EA97-9D16-4ADA-B2AD-EB80C37BFC62}" srcOrd="4" destOrd="0" presId="urn:microsoft.com/office/officeart/2005/8/layout/cycle5"/>
    <dgm:cxn modelId="{32A40EDB-9A28-422C-9526-7AF35949FB9B}" type="presParOf" srcId="{42B26B60-D84F-4390-9CA1-3D30B7A03A05}" destId="{7D308B2B-86D0-4732-B586-442550338C79}" srcOrd="5" destOrd="0" presId="urn:microsoft.com/office/officeart/2005/8/layout/cycle5"/>
    <dgm:cxn modelId="{8B7F9A8E-B875-49D3-820D-2C9C34542A9A}" type="presParOf" srcId="{42B26B60-D84F-4390-9CA1-3D30B7A03A05}" destId="{05EC5C0A-086E-4369-94B6-6145343E507F}" srcOrd="6" destOrd="0" presId="urn:microsoft.com/office/officeart/2005/8/layout/cycle5"/>
    <dgm:cxn modelId="{6A5E20A9-0993-4F17-96D1-F705741A7F3D}" type="presParOf" srcId="{42B26B60-D84F-4390-9CA1-3D30B7A03A05}" destId="{DF418F38-6149-4111-9539-A953E0FF093B}" srcOrd="7" destOrd="0" presId="urn:microsoft.com/office/officeart/2005/8/layout/cycle5"/>
    <dgm:cxn modelId="{4C80E607-6D62-4E5F-95FC-8F3FC25ABCC4}" type="presParOf" srcId="{42B26B60-D84F-4390-9CA1-3D30B7A03A05}" destId="{246F673B-C1C1-497F-8701-4E5EAAC62176}" srcOrd="8" destOrd="0" presId="urn:microsoft.com/office/officeart/2005/8/layout/cycle5"/>
    <dgm:cxn modelId="{C9B4FE1A-A0B8-46A4-9E9B-FC470FB8365C}" type="presParOf" srcId="{42B26B60-D84F-4390-9CA1-3D30B7A03A05}" destId="{34DD8D00-DEB2-4C67-A59B-2CCC89B542CA}" srcOrd="9" destOrd="0" presId="urn:microsoft.com/office/officeart/2005/8/layout/cycle5"/>
    <dgm:cxn modelId="{8479B129-FF0A-4535-8214-ED63CB78A119}" type="presParOf" srcId="{42B26B60-D84F-4390-9CA1-3D30B7A03A05}" destId="{62E0BC25-F046-4A01-9B7A-BA75BFFCFFEE}" srcOrd="10" destOrd="0" presId="urn:microsoft.com/office/officeart/2005/8/layout/cycle5"/>
    <dgm:cxn modelId="{CB856AA0-2E7A-452F-B854-6CFE658F0583}" type="presParOf" srcId="{42B26B60-D84F-4390-9CA1-3D30B7A03A05}" destId="{457AEAAA-4B4B-49F2-9632-FC7861EEFBA9}" srcOrd="11" destOrd="0" presId="urn:microsoft.com/office/officeart/2005/8/layout/cycle5"/>
    <dgm:cxn modelId="{057EA8A4-D4B3-4AE4-865A-D91281481CC4}" type="presParOf" srcId="{42B26B60-D84F-4390-9CA1-3D30B7A03A05}" destId="{7E3614C9-DFC6-43AD-9F4A-FAE84C57944D}" srcOrd="12" destOrd="0" presId="urn:microsoft.com/office/officeart/2005/8/layout/cycle5"/>
    <dgm:cxn modelId="{039861E4-702A-4EA8-B42B-BDCA3EA331C5}" type="presParOf" srcId="{42B26B60-D84F-4390-9CA1-3D30B7A03A05}" destId="{1EF7F473-E653-4FD8-BAD4-B25205E3CF96}" srcOrd="13" destOrd="0" presId="urn:microsoft.com/office/officeart/2005/8/layout/cycle5"/>
    <dgm:cxn modelId="{60409C7F-EECA-4F04-838F-B781EC359BC6}" type="presParOf" srcId="{42B26B60-D84F-4390-9CA1-3D30B7A03A05}" destId="{F5D36928-DE98-495E-9722-50F90FEB49B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AACD2-6941-4D88-AB1E-712CCEEB3747}">
      <dsp:nvSpPr>
        <dsp:cNvPr id="0" name=""/>
        <dsp:cNvSpPr/>
      </dsp:nvSpPr>
      <dsp:spPr>
        <a:xfrm rot="5400000">
          <a:off x="1893601" y="1201086"/>
          <a:ext cx="935964" cy="10655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FCB31-1E6D-4188-B7FD-71D745E24EF1}">
      <dsp:nvSpPr>
        <dsp:cNvPr id="0" name=""/>
        <dsp:cNvSpPr/>
      </dsp:nvSpPr>
      <dsp:spPr>
        <a:xfrm>
          <a:off x="609593" y="46681"/>
          <a:ext cx="2743206" cy="1102878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rgbClr val="F7A3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Using a neurodevelopmental perspective</a:t>
          </a:r>
        </a:p>
      </dsp:txBody>
      <dsp:txXfrm>
        <a:off x="663441" y="100529"/>
        <a:ext cx="2635510" cy="995182"/>
      </dsp:txXfrm>
    </dsp:sp>
    <dsp:sp modelId="{E00BC1FC-9DA7-442E-BD1B-DC32F8FC9F9B}">
      <dsp:nvSpPr>
        <dsp:cNvPr id="0" name=""/>
        <dsp:cNvSpPr/>
      </dsp:nvSpPr>
      <dsp:spPr>
        <a:xfrm>
          <a:off x="3496154" y="133404"/>
          <a:ext cx="2950950" cy="89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C48D7-F547-4767-A815-12AA3B949CBD}">
      <dsp:nvSpPr>
        <dsp:cNvPr id="0" name=""/>
        <dsp:cNvSpPr/>
      </dsp:nvSpPr>
      <dsp:spPr>
        <a:xfrm rot="5400000">
          <a:off x="4332002" y="2420280"/>
          <a:ext cx="935964" cy="10655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2FD19-6AE6-43F2-8175-AB59DE1D3919}">
      <dsp:nvSpPr>
        <dsp:cNvPr id="0" name=""/>
        <dsp:cNvSpPr/>
      </dsp:nvSpPr>
      <dsp:spPr>
        <a:xfrm>
          <a:off x="3048007" y="1324046"/>
          <a:ext cx="2743206" cy="1102878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Reframing </a:t>
          </a:r>
        </a:p>
      </dsp:txBody>
      <dsp:txXfrm>
        <a:off x="3101855" y="1377894"/>
        <a:ext cx="2635510" cy="995182"/>
      </dsp:txXfrm>
    </dsp:sp>
    <dsp:sp modelId="{6029C8A2-2234-47C5-8F4A-C5D526012942}">
      <dsp:nvSpPr>
        <dsp:cNvPr id="0" name=""/>
        <dsp:cNvSpPr/>
      </dsp:nvSpPr>
      <dsp:spPr>
        <a:xfrm>
          <a:off x="5483921" y="1372300"/>
          <a:ext cx="3790955" cy="89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62713-D65A-4EF5-AFEE-B39AC808A7A3}">
      <dsp:nvSpPr>
        <dsp:cNvPr id="0" name=""/>
        <dsp:cNvSpPr/>
      </dsp:nvSpPr>
      <dsp:spPr>
        <a:xfrm rot="5400000">
          <a:off x="6694194" y="3715681"/>
          <a:ext cx="935964" cy="106556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F747A-E2D3-4AD3-8E43-7F25B14A697A}">
      <dsp:nvSpPr>
        <dsp:cNvPr id="0" name=""/>
        <dsp:cNvSpPr/>
      </dsp:nvSpPr>
      <dsp:spPr>
        <a:xfrm>
          <a:off x="5410192" y="2561288"/>
          <a:ext cx="2743206" cy="1102878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Brainstorming </a:t>
          </a:r>
        </a:p>
      </dsp:txBody>
      <dsp:txXfrm>
        <a:off x="5464040" y="2615136"/>
        <a:ext cx="2635510" cy="995182"/>
      </dsp:txXfrm>
    </dsp:sp>
    <dsp:sp modelId="{A6A6D93D-F7E4-4B64-BDCB-BFD8BEA842EA}">
      <dsp:nvSpPr>
        <dsp:cNvPr id="0" name=""/>
        <dsp:cNvSpPr/>
      </dsp:nvSpPr>
      <dsp:spPr>
        <a:xfrm>
          <a:off x="7474593" y="2611197"/>
          <a:ext cx="1145951" cy="89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DE930-EF1B-46CE-8C2D-DB17C7B973A5}">
      <dsp:nvSpPr>
        <dsp:cNvPr id="0" name=""/>
        <dsp:cNvSpPr/>
      </dsp:nvSpPr>
      <dsp:spPr>
        <a:xfrm>
          <a:off x="7772394" y="3759489"/>
          <a:ext cx="2743206" cy="1102878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Accommodations and Supports  </a:t>
          </a:r>
        </a:p>
      </dsp:txBody>
      <dsp:txXfrm>
        <a:off x="7826242" y="3813337"/>
        <a:ext cx="2635510" cy="995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3D908-411A-4664-87D6-7806E2395708}">
      <dsp:nvSpPr>
        <dsp:cNvPr id="0" name=""/>
        <dsp:cNvSpPr/>
      </dsp:nvSpPr>
      <dsp:spPr>
        <a:xfrm>
          <a:off x="3674671" y="2829"/>
          <a:ext cx="1623207" cy="105508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</a:t>
          </a:r>
        </a:p>
      </dsp:txBody>
      <dsp:txXfrm>
        <a:off x="3726176" y="54334"/>
        <a:ext cx="1520197" cy="952075"/>
      </dsp:txXfrm>
    </dsp:sp>
    <dsp:sp modelId="{E362EF86-1E81-40CC-95EB-0D12847B2C03}">
      <dsp:nvSpPr>
        <dsp:cNvPr id="0" name=""/>
        <dsp:cNvSpPr/>
      </dsp:nvSpPr>
      <dsp:spPr>
        <a:xfrm>
          <a:off x="2379784" y="530372"/>
          <a:ext cx="4212981" cy="4212981"/>
        </a:xfrm>
        <a:custGeom>
          <a:avLst/>
          <a:gdLst/>
          <a:ahLst/>
          <a:cxnLst/>
          <a:rect l="0" t="0" r="0" b="0"/>
          <a:pathLst>
            <a:path>
              <a:moveTo>
                <a:pt x="3135193" y="268265"/>
              </a:moveTo>
              <a:arcTo wR="2106490" hR="2106490" stAng="17953928" swAng="1210756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0CA4A-C36A-4F9F-9701-A3D97E580CA1}">
      <dsp:nvSpPr>
        <dsp:cNvPr id="0" name=""/>
        <dsp:cNvSpPr/>
      </dsp:nvSpPr>
      <dsp:spPr>
        <a:xfrm>
          <a:off x="5678062" y="1458378"/>
          <a:ext cx="1623207" cy="105508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Think Ahead</a:t>
          </a:r>
        </a:p>
      </dsp:txBody>
      <dsp:txXfrm>
        <a:off x="5729567" y="1509883"/>
        <a:ext cx="1520197" cy="952075"/>
      </dsp:txXfrm>
    </dsp:sp>
    <dsp:sp modelId="{7D308B2B-86D0-4732-B586-442550338C79}">
      <dsp:nvSpPr>
        <dsp:cNvPr id="0" name=""/>
        <dsp:cNvSpPr/>
      </dsp:nvSpPr>
      <dsp:spPr>
        <a:xfrm>
          <a:off x="2377315" y="476520"/>
          <a:ext cx="4212981" cy="4212981"/>
        </a:xfrm>
        <a:custGeom>
          <a:avLst/>
          <a:gdLst/>
          <a:ahLst/>
          <a:cxnLst/>
          <a:rect l="0" t="0" r="0" b="0"/>
          <a:pathLst>
            <a:path>
              <a:moveTo>
                <a:pt x="4207085" y="2263982"/>
              </a:moveTo>
              <a:arcTo wR="2106490" hR="2106490" stAng="21857263" swAng="1135584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C5C0A-086E-4369-94B6-6145343E507F}">
      <dsp:nvSpPr>
        <dsp:cNvPr id="0" name=""/>
        <dsp:cNvSpPr/>
      </dsp:nvSpPr>
      <dsp:spPr>
        <a:xfrm>
          <a:off x="5105405" y="3616898"/>
          <a:ext cx="1623207" cy="105508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Adjust Expectations </a:t>
          </a:r>
        </a:p>
      </dsp:txBody>
      <dsp:txXfrm>
        <a:off x="5156910" y="3668403"/>
        <a:ext cx="1520197" cy="952075"/>
      </dsp:txXfrm>
    </dsp:sp>
    <dsp:sp modelId="{246F673B-C1C1-497F-8701-4E5EAAC62176}">
      <dsp:nvSpPr>
        <dsp:cNvPr id="0" name=""/>
        <dsp:cNvSpPr/>
      </dsp:nvSpPr>
      <dsp:spPr>
        <a:xfrm>
          <a:off x="2420467" y="488913"/>
          <a:ext cx="4212981" cy="4212981"/>
        </a:xfrm>
        <a:custGeom>
          <a:avLst/>
          <a:gdLst/>
          <a:ahLst/>
          <a:cxnLst/>
          <a:rect l="0" t="0" r="0" b="0"/>
          <a:pathLst>
            <a:path>
              <a:moveTo>
                <a:pt x="2403619" y="4191920"/>
              </a:moveTo>
              <a:arcTo wR="2106490" hR="2106490" stAng="4913469" swAng="1457571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D8D00-DEB2-4C67-A59B-2CCC89B542CA}">
      <dsp:nvSpPr>
        <dsp:cNvPr id="0" name=""/>
        <dsp:cNvSpPr/>
      </dsp:nvSpPr>
      <dsp:spPr>
        <a:xfrm>
          <a:off x="2133604" y="3464492"/>
          <a:ext cx="1623207" cy="105508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Shift Approach </a:t>
          </a:r>
        </a:p>
      </dsp:txBody>
      <dsp:txXfrm>
        <a:off x="2185109" y="3515997"/>
        <a:ext cx="1520197" cy="952075"/>
      </dsp:txXfrm>
    </dsp:sp>
    <dsp:sp modelId="{457AEAAA-4B4B-49F2-9632-FC7861EEFBA9}">
      <dsp:nvSpPr>
        <dsp:cNvPr id="0" name=""/>
        <dsp:cNvSpPr/>
      </dsp:nvSpPr>
      <dsp:spPr>
        <a:xfrm>
          <a:off x="2383398" y="410737"/>
          <a:ext cx="4212981" cy="4212981"/>
        </a:xfrm>
        <a:custGeom>
          <a:avLst/>
          <a:gdLst/>
          <a:ahLst/>
          <a:cxnLst/>
          <a:rect l="0" t="0" r="0" b="0"/>
          <a:pathLst>
            <a:path>
              <a:moveTo>
                <a:pt x="145328" y="2875351"/>
              </a:moveTo>
              <a:arcTo wR="2106490" hR="2106490" stAng="9515560" swAng="971603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614C9-DFC6-43AD-9F4A-FAE84C57944D}">
      <dsp:nvSpPr>
        <dsp:cNvPr id="0" name=""/>
        <dsp:cNvSpPr/>
      </dsp:nvSpPr>
      <dsp:spPr>
        <a:xfrm>
          <a:off x="1671279" y="1458378"/>
          <a:ext cx="1623207" cy="105508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 Together </a:t>
          </a:r>
        </a:p>
      </dsp:txBody>
      <dsp:txXfrm>
        <a:off x="1722784" y="1509883"/>
        <a:ext cx="1520197" cy="952075"/>
      </dsp:txXfrm>
    </dsp:sp>
    <dsp:sp modelId="{F5D36928-DE98-495E-9722-50F90FEB49B0}">
      <dsp:nvSpPr>
        <dsp:cNvPr id="0" name=""/>
        <dsp:cNvSpPr/>
      </dsp:nvSpPr>
      <dsp:spPr>
        <a:xfrm>
          <a:off x="2379784" y="530372"/>
          <a:ext cx="4212981" cy="4212981"/>
        </a:xfrm>
        <a:custGeom>
          <a:avLst/>
          <a:gdLst/>
          <a:ahLst/>
          <a:cxnLst/>
          <a:rect l="0" t="0" r="0" b="0"/>
          <a:pathLst>
            <a:path>
              <a:moveTo>
                <a:pt x="506819" y="735959"/>
              </a:moveTo>
              <a:arcTo wR="2106490" hR="2106490" stAng="13235316" swAng="1210756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C36B3-505D-4F6A-83D1-F145C34358EF}">
      <dsp:nvSpPr>
        <dsp:cNvPr id="0" name=""/>
        <dsp:cNvSpPr/>
      </dsp:nvSpPr>
      <dsp:spPr>
        <a:xfrm rot="5400000">
          <a:off x="-277144" y="287964"/>
          <a:ext cx="1847631" cy="1293342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Green Pathway</a:t>
          </a:r>
        </a:p>
      </dsp:txBody>
      <dsp:txXfrm rot="-5400000">
        <a:off x="1" y="657490"/>
        <a:ext cx="1293342" cy="554289"/>
      </dsp:txXfrm>
    </dsp:sp>
    <dsp:sp modelId="{612130A4-AFFB-447D-9EB1-035DA9BB8AD4}">
      <dsp:nvSpPr>
        <dsp:cNvPr id="0" name=""/>
        <dsp:cNvSpPr/>
      </dsp:nvSpPr>
      <dsp:spPr>
        <a:xfrm rot="5400000">
          <a:off x="4110190" y="-2806028"/>
          <a:ext cx="1200960" cy="68346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B050"/>
              </a:solidFill>
            </a:rPr>
            <a:t>Regulated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B050"/>
              </a:solidFill>
            </a:rPr>
            <a:t>Feeling safe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rgbClr val="00B050"/>
              </a:solidFill>
            </a:rPr>
            <a:t>Able to engage socially</a:t>
          </a:r>
          <a:endParaRPr lang="en-US" sz="1400" kern="1200" dirty="0">
            <a:solidFill>
              <a:srgbClr val="00B05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B050"/>
              </a:solidFill>
            </a:rPr>
            <a:t>Able to recover quickly after encountering small stressors</a:t>
          </a:r>
        </a:p>
      </dsp:txBody>
      <dsp:txXfrm rot="-5400000">
        <a:off x="1293342" y="69446"/>
        <a:ext cx="6776031" cy="1083708"/>
      </dsp:txXfrm>
    </dsp:sp>
    <dsp:sp modelId="{46F260DB-FD79-40A2-B977-55F59FFBAC10}">
      <dsp:nvSpPr>
        <dsp:cNvPr id="0" name=""/>
        <dsp:cNvSpPr/>
      </dsp:nvSpPr>
      <dsp:spPr>
        <a:xfrm rot="5400000">
          <a:off x="-375863" y="2073663"/>
          <a:ext cx="2045069" cy="1293342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 Pathway</a:t>
          </a:r>
        </a:p>
      </dsp:txBody>
      <dsp:txXfrm rot="-5400000">
        <a:off x="1" y="2344470"/>
        <a:ext cx="1293342" cy="751727"/>
      </dsp:txXfrm>
    </dsp:sp>
    <dsp:sp modelId="{0BC257F1-5445-423B-9257-C2CA01B5E73F}">
      <dsp:nvSpPr>
        <dsp:cNvPr id="0" name=""/>
        <dsp:cNvSpPr/>
      </dsp:nvSpPr>
      <dsp:spPr>
        <a:xfrm rot="5400000">
          <a:off x="3989470" y="-1020330"/>
          <a:ext cx="1442401" cy="68346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Fight or flight mode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Escalated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Defensive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Oppositional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Angrily avoidant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Physical</a:t>
          </a:r>
        </a:p>
      </dsp:txBody>
      <dsp:txXfrm rot="-5400000">
        <a:off x="1293342" y="1746210"/>
        <a:ext cx="6764245" cy="1301577"/>
      </dsp:txXfrm>
    </dsp:sp>
    <dsp:sp modelId="{645E4ACC-741F-4EC4-8164-7D1CB22DAD0F}">
      <dsp:nvSpPr>
        <dsp:cNvPr id="0" name=""/>
        <dsp:cNvSpPr/>
      </dsp:nvSpPr>
      <dsp:spPr>
        <a:xfrm rot="5400000">
          <a:off x="-277144" y="3837360"/>
          <a:ext cx="1847631" cy="1293342"/>
        </a:xfrm>
        <a:prstGeom prst="chevron">
          <a:avLst/>
        </a:prstGeom>
        <a:solidFill>
          <a:srgbClr val="338DCD"/>
        </a:solidFill>
        <a:ln w="25400" cap="flat" cmpd="sng" algn="ctr">
          <a:solidFill>
            <a:srgbClr val="338DC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Blue Pathway</a:t>
          </a:r>
        </a:p>
      </dsp:txBody>
      <dsp:txXfrm rot="-5400000">
        <a:off x="1" y="4206886"/>
        <a:ext cx="1293342" cy="554289"/>
      </dsp:txXfrm>
    </dsp:sp>
    <dsp:sp modelId="{0A94A660-E3BC-429C-B77A-4F3551B099CC}">
      <dsp:nvSpPr>
        <dsp:cNvPr id="0" name=""/>
        <dsp:cNvSpPr/>
      </dsp:nvSpPr>
      <dsp:spPr>
        <a:xfrm rot="5400000">
          <a:off x="4110190" y="743366"/>
          <a:ext cx="1200960" cy="6834657"/>
        </a:xfrm>
        <a:prstGeom prst="round2SameRect">
          <a:avLst/>
        </a:prstGeom>
        <a:noFill/>
        <a:ln w="25400" cap="flat" cmpd="sng" algn="ctr">
          <a:solidFill>
            <a:srgbClr val="338DC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338DCD"/>
              </a:solidFill>
            </a:rPr>
            <a:t>Overwhelmed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338DCD"/>
              </a:solidFill>
            </a:rPr>
            <a:t>Unable to engage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338DCD"/>
              </a:solidFill>
            </a:rPr>
            <a:t>Shut down or frozen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338DCD"/>
              </a:solidFill>
            </a:rPr>
            <a:t>Unresponsive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338DCD"/>
              </a:solidFill>
            </a:rPr>
            <a:t>Wandering </a:t>
          </a:r>
        </a:p>
      </dsp:txBody>
      <dsp:txXfrm rot="-5400000">
        <a:off x="1293342" y="3618840"/>
        <a:ext cx="6776031" cy="1083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AACD2-6941-4D88-AB1E-712CCEEB3747}">
      <dsp:nvSpPr>
        <dsp:cNvPr id="0" name=""/>
        <dsp:cNvSpPr/>
      </dsp:nvSpPr>
      <dsp:spPr>
        <a:xfrm rot="5400000">
          <a:off x="306081" y="710808"/>
          <a:ext cx="461542" cy="5254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FCB31-1E6D-4188-B7FD-71D745E24EF1}">
      <dsp:nvSpPr>
        <dsp:cNvPr id="0" name=""/>
        <dsp:cNvSpPr/>
      </dsp:nvSpPr>
      <dsp:spPr>
        <a:xfrm>
          <a:off x="0" y="141549"/>
          <a:ext cx="1352728" cy="543850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rgbClr val="F7A3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Using a </a:t>
          </a:r>
          <a:r>
            <a:rPr lang="en-US" sz="1200" kern="1200" dirty="0" err="1">
              <a:solidFill>
                <a:schemeClr val="tx1"/>
              </a:solidFill>
            </a:rPr>
            <a:t>neurodevelopme-ntal</a:t>
          </a:r>
          <a:r>
            <a:rPr lang="en-US" sz="1200" kern="1200" dirty="0">
              <a:solidFill>
                <a:schemeClr val="tx1"/>
              </a:solidFill>
            </a:rPr>
            <a:t> lens</a:t>
          </a:r>
        </a:p>
      </dsp:txBody>
      <dsp:txXfrm>
        <a:off x="26553" y="168102"/>
        <a:ext cx="1299622" cy="490744"/>
      </dsp:txXfrm>
    </dsp:sp>
    <dsp:sp modelId="{E00BC1FC-9DA7-442E-BD1B-DC32F8FC9F9B}">
      <dsp:nvSpPr>
        <dsp:cNvPr id="0" name=""/>
        <dsp:cNvSpPr/>
      </dsp:nvSpPr>
      <dsp:spPr>
        <a:xfrm>
          <a:off x="1096331" y="184313"/>
          <a:ext cx="1455171" cy="439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C48D7-F547-4767-A815-12AA3B949CBD}">
      <dsp:nvSpPr>
        <dsp:cNvPr id="0" name=""/>
        <dsp:cNvSpPr/>
      </dsp:nvSpPr>
      <dsp:spPr>
        <a:xfrm rot="5400000">
          <a:off x="1508504" y="1312017"/>
          <a:ext cx="461542" cy="5254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2FD19-6AE6-43F2-8175-AB59DE1D3919}">
      <dsp:nvSpPr>
        <dsp:cNvPr id="0" name=""/>
        <dsp:cNvSpPr/>
      </dsp:nvSpPr>
      <dsp:spPr>
        <a:xfrm>
          <a:off x="875341" y="771442"/>
          <a:ext cx="1352728" cy="543850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Reframing </a:t>
          </a:r>
        </a:p>
      </dsp:txBody>
      <dsp:txXfrm>
        <a:off x="901894" y="797995"/>
        <a:ext cx="1299622" cy="490744"/>
      </dsp:txXfrm>
    </dsp:sp>
    <dsp:sp modelId="{6029C8A2-2234-47C5-8F4A-C5D526012942}">
      <dsp:nvSpPr>
        <dsp:cNvPr id="0" name=""/>
        <dsp:cNvSpPr/>
      </dsp:nvSpPr>
      <dsp:spPr>
        <a:xfrm>
          <a:off x="2076538" y="795237"/>
          <a:ext cx="1869394" cy="439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62713-D65A-4EF5-AFEE-B39AC808A7A3}">
      <dsp:nvSpPr>
        <dsp:cNvPr id="0" name=""/>
        <dsp:cNvSpPr/>
      </dsp:nvSpPr>
      <dsp:spPr>
        <a:xfrm rot="5400000">
          <a:off x="2394155" y="1949249"/>
          <a:ext cx="461542" cy="5254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flip="none" rotWithShape="0">
          <a:gsLst>
            <a:gs pos="0">
              <a:srgbClr val="F7A322">
                <a:tint val="66000"/>
                <a:satMod val="160000"/>
              </a:srgbClr>
            </a:gs>
            <a:gs pos="50000">
              <a:srgbClr val="F7A322">
                <a:tint val="44500"/>
                <a:satMod val="160000"/>
              </a:srgbClr>
            </a:gs>
            <a:gs pos="100000">
              <a:srgbClr val="F7A322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F747A-E2D3-4AD3-8E43-7F25B14A697A}">
      <dsp:nvSpPr>
        <dsp:cNvPr id="0" name=""/>
        <dsp:cNvSpPr/>
      </dsp:nvSpPr>
      <dsp:spPr>
        <a:xfrm>
          <a:off x="2040181" y="1381550"/>
          <a:ext cx="1352728" cy="543850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Brainstorming </a:t>
          </a:r>
        </a:p>
      </dsp:txBody>
      <dsp:txXfrm>
        <a:off x="2066734" y="1408103"/>
        <a:ext cx="1299622" cy="490744"/>
      </dsp:txXfrm>
    </dsp:sp>
    <dsp:sp modelId="{A6A6D93D-F7E4-4B64-BDCB-BFD8BEA842EA}">
      <dsp:nvSpPr>
        <dsp:cNvPr id="0" name=""/>
        <dsp:cNvSpPr/>
      </dsp:nvSpPr>
      <dsp:spPr>
        <a:xfrm>
          <a:off x="3058177" y="1406161"/>
          <a:ext cx="565090" cy="439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DE930-EF1B-46CE-8C2D-DB17C7B973A5}">
      <dsp:nvSpPr>
        <dsp:cNvPr id="0" name=""/>
        <dsp:cNvSpPr/>
      </dsp:nvSpPr>
      <dsp:spPr>
        <a:xfrm>
          <a:off x="2990671" y="1972406"/>
          <a:ext cx="1352728" cy="543850"/>
        </a:xfrm>
        <a:prstGeom prst="roundRect">
          <a:avLst>
            <a:gd name="adj" fmla="val 16670"/>
          </a:avLst>
        </a:prstGeom>
        <a:solidFill>
          <a:srgbClr val="F7A3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Accommodations and Supports  </a:t>
          </a:r>
        </a:p>
      </dsp:txBody>
      <dsp:txXfrm>
        <a:off x="3017224" y="1998959"/>
        <a:ext cx="1299622" cy="4907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3D908-411A-4664-87D6-7806E2395708}">
      <dsp:nvSpPr>
        <dsp:cNvPr id="0" name=""/>
        <dsp:cNvSpPr/>
      </dsp:nvSpPr>
      <dsp:spPr>
        <a:xfrm>
          <a:off x="2206656" y="2480"/>
          <a:ext cx="920687" cy="59844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Understand</a:t>
          </a:r>
        </a:p>
      </dsp:txBody>
      <dsp:txXfrm>
        <a:off x="2235870" y="31694"/>
        <a:ext cx="862259" cy="540019"/>
      </dsp:txXfrm>
    </dsp:sp>
    <dsp:sp modelId="{E362EF86-1E81-40CC-95EB-0D12847B2C03}">
      <dsp:nvSpPr>
        <dsp:cNvPr id="0" name=""/>
        <dsp:cNvSpPr/>
      </dsp:nvSpPr>
      <dsp:spPr>
        <a:xfrm>
          <a:off x="1471945" y="301704"/>
          <a:ext cx="2390109" cy="2390109"/>
        </a:xfrm>
        <a:custGeom>
          <a:avLst/>
          <a:gdLst/>
          <a:ahLst/>
          <a:cxnLst/>
          <a:rect l="0" t="0" r="0" b="0"/>
          <a:pathLst>
            <a:path>
              <a:moveTo>
                <a:pt x="1778598" y="152158"/>
              </a:moveTo>
              <a:arcTo wR="1195054" hR="1195054" stAng="17953729" swAng="1211072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0CA4A-C36A-4F9F-9701-A3D97E580CA1}">
      <dsp:nvSpPr>
        <dsp:cNvPr id="0" name=""/>
        <dsp:cNvSpPr/>
      </dsp:nvSpPr>
      <dsp:spPr>
        <a:xfrm>
          <a:off x="3343220" y="828243"/>
          <a:ext cx="920687" cy="59844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Think Ahead</a:t>
          </a:r>
        </a:p>
      </dsp:txBody>
      <dsp:txXfrm>
        <a:off x="3372434" y="857457"/>
        <a:ext cx="862259" cy="540019"/>
      </dsp:txXfrm>
    </dsp:sp>
    <dsp:sp modelId="{7D308B2B-86D0-4732-B586-442550338C79}">
      <dsp:nvSpPr>
        <dsp:cNvPr id="0" name=""/>
        <dsp:cNvSpPr/>
      </dsp:nvSpPr>
      <dsp:spPr>
        <a:xfrm>
          <a:off x="1471945" y="301704"/>
          <a:ext cx="2390109" cy="2390109"/>
        </a:xfrm>
        <a:custGeom>
          <a:avLst/>
          <a:gdLst/>
          <a:ahLst/>
          <a:cxnLst/>
          <a:rect l="0" t="0" r="0" b="0"/>
          <a:pathLst>
            <a:path>
              <a:moveTo>
                <a:pt x="2387239" y="1277833"/>
              </a:moveTo>
              <a:arcTo wR="1195054" hR="1195054" stAng="21838316" swAng="1359365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C5C0A-086E-4369-94B6-6145343E507F}">
      <dsp:nvSpPr>
        <dsp:cNvPr id="0" name=""/>
        <dsp:cNvSpPr/>
      </dsp:nvSpPr>
      <dsp:spPr>
        <a:xfrm>
          <a:off x="2909091" y="2164355"/>
          <a:ext cx="920687" cy="59844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Adjust Expectations </a:t>
          </a:r>
        </a:p>
      </dsp:txBody>
      <dsp:txXfrm>
        <a:off x="2938305" y="2193569"/>
        <a:ext cx="862259" cy="540019"/>
      </dsp:txXfrm>
    </dsp:sp>
    <dsp:sp modelId="{246F673B-C1C1-497F-8701-4E5EAAC62176}">
      <dsp:nvSpPr>
        <dsp:cNvPr id="0" name=""/>
        <dsp:cNvSpPr/>
      </dsp:nvSpPr>
      <dsp:spPr>
        <a:xfrm>
          <a:off x="1471945" y="301704"/>
          <a:ext cx="2390109" cy="2390109"/>
        </a:xfrm>
        <a:custGeom>
          <a:avLst/>
          <a:gdLst/>
          <a:ahLst/>
          <a:cxnLst/>
          <a:rect l="0" t="0" r="0" b="0"/>
          <a:pathLst>
            <a:path>
              <a:moveTo>
                <a:pt x="1341626" y="2381087"/>
              </a:moveTo>
              <a:arcTo wR="1195054" hR="1195054" stAng="4977300" swAng="845400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D8D00-DEB2-4C67-A59B-2CCC89B542CA}">
      <dsp:nvSpPr>
        <dsp:cNvPr id="0" name=""/>
        <dsp:cNvSpPr/>
      </dsp:nvSpPr>
      <dsp:spPr>
        <a:xfrm>
          <a:off x="1504220" y="2164355"/>
          <a:ext cx="920687" cy="59844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Shift Approach </a:t>
          </a:r>
        </a:p>
      </dsp:txBody>
      <dsp:txXfrm>
        <a:off x="1533434" y="2193569"/>
        <a:ext cx="862259" cy="540019"/>
      </dsp:txXfrm>
    </dsp:sp>
    <dsp:sp modelId="{457AEAAA-4B4B-49F2-9632-FC7861EEFBA9}">
      <dsp:nvSpPr>
        <dsp:cNvPr id="0" name=""/>
        <dsp:cNvSpPr/>
      </dsp:nvSpPr>
      <dsp:spPr>
        <a:xfrm>
          <a:off x="1471945" y="301704"/>
          <a:ext cx="2390109" cy="2390109"/>
        </a:xfrm>
        <a:custGeom>
          <a:avLst/>
          <a:gdLst/>
          <a:ahLst/>
          <a:cxnLst/>
          <a:rect l="0" t="0" r="0" b="0"/>
          <a:pathLst>
            <a:path>
              <a:moveTo>
                <a:pt x="126753" y="1730674"/>
              </a:moveTo>
              <a:arcTo wR="1195054" hR="1195054" stAng="9202319" swAng="1359365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614C9-DFC6-43AD-9F4A-FAE84C57944D}">
      <dsp:nvSpPr>
        <dsp:cNvPr id="0" name=""/>
        <dsp:cNvSpPr/>
      </dsp:nvSpPr>
      <dsp:spPr>
        <a:xfrm>
          <a:off x="1070091" y="828243"/>
          <a:ext cx="920687" cy="59844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Plan Together </a:t>
          </a:r>
        </a:p>
      </dsp:txBody>
      <dsp:txXfrm>
        <a:off x="1099305" y="857457"/>
        <a:ext cx="862259" cy="540019"/>
      </dsp:txXfrm>
    </dsp:sp>
    <dsp:sp modelId="{F5D36928-DE98-495E-9722-50F90FEB49B0}">
      <dsp:nvSpPr>
        <dsp:cNvPr id="0" name=""/>
        <dsp:cNvSpPr/>
      </dsp:nvSpPr>
      <dsp:spPr>
        <a:xfrm>
          <a:off x="1471945" y="301704"/>
          <a:ext cx="2390109" cy="2390109"/>
        </a:xfrm>
        <a:custGeom>
          <a:avLst/>
          <a:gdLst/>
          <a:ahLst/>
          <a:cxnLst/>
          <a:rect l="0" t="0" r="0" b="0"/>
          <a:pathLst>
            <a:path>
              <a:moveTo>
                <a:pt x="287502" y="417555"/>
              </a:moveTo>
              <a:arcTo wR="1195054" hR="1195054" stAng="13235199" swAng="1211072"/>
            </a:path>
          </a:pathLst>
        </a:custGeom>
        <a:noFill/>
        <a:ln w="9525" cap="flat" cmpd="sng" algn="ctr">
          <a:solidFill>
            <a:srgbClr val="0070C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7D6590C4-9AE0-334A-A418-90CD00CDF2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defTabSz="9394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5648FDCE-3685-3AF2-111A-69573CDFA9E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100" y="0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577664A4-18A9-409C-7ED1-6A6DEA95DD9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defTabSz="9394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BB452060-8F33-02E2-60C3-2A4ECCA50DF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10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B9CB55-599E-4F46-ACD4-ED0BF2C43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BF438BBF-9267-72C8-B96C-342A0110B1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defTabSz="9394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59568A3-5310-AEF1-5C80-523D5BB098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8100" y="0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FC8EC2C-096C-F6F9-CD98-0531353774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7513" y="701675"/>
            <a:ext cx="6242050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F1BBB458-A7BC-A44E-2DCF-5DFD5586AE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349" y="4448101"/>
            <a:ext cx="5660378" cy="421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6A16EEAA-1D2A-F0CE-15B2-E5F716012B0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defTabSz="939411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C554F4C2-2448-6EE0-5DFB-25304E269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100" y="8893003"/>
            <a:ext cx="3067374" cy="4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2" tIns="46966" rIns="93932" bIns="46966" numCol="1" anchor="b" anchorCtr="0" compatLnSpc="1">
            <a:prstTxWarp prst="textNoShape">
              <a:avLst/>
            </a:prstTxWarp>
          </a:bodyPr>
          <a:lstStyle>
            <a:lvl1pPr algn="r" defTabSz="939411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8520B0-88CB-49AA-B207-45839AA69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help.com/advice/behavior/understanding-the-antecedent-behavior-consequence-model/#The%20ABC%E2%80%99s%20of%20Behavior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775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6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79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29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90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3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835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4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18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78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73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4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520B0-88CB-49AA-B207-45839AA693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941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34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5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A4D4A"/>
                </a:solidFill>
                <a:effectLst/>
                <a:latin typeface="Inter"/>
              </a:rPr>
              <a:t>  </a:t>
            </a:r>
            <a:r>
              <a:rPr lang="en-US" dirty="0">
                <a:hlinkClick r:id="rId3"/>
              </a:rPr>
              <a:t>Understanding The Antecedent Behavior Consequence Model | </a:t>
            </a:r>
            <a:r>
              <a:rPr lang="en-US" dirty="0" err="1">
                <a:hlinkClick r:id="rId3"/>
              </a:rPr>
              <a:t>BetterHelp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509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800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4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246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16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Doing all we can to keep ourselves grounded in the Green pathway </a:t>
            </a:r>
          </a:p>
          <a:p>
            <a:endParaRPr lang="en-US" dirty="0"/>
          </a:p>
          <a:p>
            <a:r>
              <a:rPr lang="en-US" dirty="0"/>
              <a:t>Dipping into red – fight or flight </a:t>
            </a:r>
          </a:p>
          <a:p>
            <a:endParaRPr lang="en-US" dirty="0"/>
          </a:p>
          <a:p>
            <a:r>
              <a:rPr lang="en-US" dirty="0"/>
              <a:t>Blue – freeze</a:t>
            </a:r>
          </a:p>
          <a:p>
            <a:endParaRPr lang="en-US" dirty="0"/>
          </a:p>
          <a:p>
            <a:r>
              <a:rPr lang="en-US" dirty="0"/>
              <a:t>If you as a care provider can’t regulate your emotions, chances are you cant help coregulate your client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56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Regulation impacts the ability to be safe and have connection</a:t>
            </a:r>
          </a:p>
          <a:p>
            <a:endParaRPr lang="en-US" dirty="0"/>
          </a:p>
          <a:p>
            <a:r>
              <a:rPr lang="en-US" dirty="0"/>
              <a:t>So many individuals with FASD have significant trauma histories, it’s important to understand that people need to feel safe in relationships, in environments, in order to do ANYTHING. Growing requires safety. </a:t>
            </a:r>
          </a:p>
          <a:p>
            <a:endParaRPr lang="en-US" dirty="0"/>
          </a:p>
          <a:p>
            <a:r>
              <a:rPr lang="en-US" dirty="0"/>
              <a:t>You as a provider, being able to manage our own emotional responses, self-regulating </a:t>
            </a:r>
            <a:r>
              <a:rPr lang="en-US" dirty="0">
                <a:sym typeface="Wingdings" panose="05000000000000000000" pitchFamily="2" charset="2"/>
              </a:rPr>
              <a:t> now you can support co-regulation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Safe and connected = moving forward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6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762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5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8CD1376-0EA0-2354-B839-C92204217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B82A903-848D-F9AC-AE57-6C389B7615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Header Placeholder 3">
            <a:extLst>
              <a:ext uri="{FF2B5EF4-FFF2-40B4-BE49-F238E27FC236}">
                <a16:creationId xmlns:a16="http://schemas.microsoft.com/office/drawing/2014/main" id="{2FC8C031-3036-A1BF-0CA8-CDD688FEE5BD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88499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2169" indent="-288065" defTabSz="88499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8660" indent="-230452" defTabSz="88499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2764" indent="-230452" defTabSz="88499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469" indent="-230452" defTabSz="88499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9372" indent="-230452" defTabSz="8849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0275" indent="-230452" defTabSz="8849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1179" indent="-230452" defTabSz="8849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2082" indent="-230452" defTabSz="8849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t>FASD in the Legal System: A Multidisciplinary Assessment Model for Adults and Adolescents</a:t>
            </a:r>
          </a:p>
        </p:txBody>
      </p:sp>
      <p:sp>
        <p:nvSpPr>
          <p:cNvPr id="9221" name="Slide Number Placeholder 4">
            <a:extLst>
              <a:ext uri="{FF2B5EF4-FFF2-40B4-BE49-F238E27FC236}">
                <a16:creationId xmlns:a16="http://schemas.microsoft.com/office/drawing/2014/main" id="{C351B514-DBAC-67A6-38B1-2B8E4EA6E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2169" indent="-28806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8660" indent="-2304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2764" indent="-2304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8469" indent="-23045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9372" indent="-2304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0275" indent="-2304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1179" indent="-2304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2082" indent="-2304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43BE38-C144-4B99-8894-F02DA69F60C2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Magic Keys inform how we create accommodations across different cognitive domains</a:t>
            </a:r>
          </a:p>
          <a:p>
            <a:endParaRPr lang="en-US" dirty="0"/>
          </a:p>
          <a:p>
            <a:r>
              <a:rPr lang="en-US" dirty="0"/>
              <a:t>Think about the brain thing to inform how we change our </a:t>
            </a:r>
            <a:r>
              <a:rPr lang="en-US" dirty="0" err="1"/>
              <a:t>behaviour</a:t>
            </a:r>
            <a:r>
              <a:rPr lang="en-US" dirty="0"/>
              <a:t> and responses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879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634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846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037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894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2839" indent="-172839">
              <a:buFontTx/>
              <a:buChar char="-"/>
            </a:pPr>
            <a:r>
              <a:rPr lang="en-US" dirty="0"/>
              <a:t>Natasha commented that “nothing specific has been developed for this age group”</a:t>
            </a:r>
          </a:p>
          <a:p>
            <a:pPr marL="633742" lvl="1" indent="-172839">
              <a:buFontTx/>
              <a:buChar char="-"/>
            </a:pPr>
            <a:r>
              <a:rPr lang="en-US" dirty="0"/>
              <a:t>Case management is the approach most recommended in addition to practical support and advocacy </a:t>
            </a:r>
          </a:p>
          <a:p>
            <a:pPr marL="172839" indent="-172839">
              <a:buFontTx/>
              <a:buChar char="-"/>
            </a:pPr>
            <a:endParaRPr lang="en-US" dirty="0"/>
          </a:p>
          <a:p>
            <a:pPr marL="172839" indent="-172839">
              <a:buFontTx/>
              <a:buChar char="-"/>
            </a:pPr>
            <a:r>
              <a:rPr lang="en-US" dirty="0"/>
              <a:t>Clinical wisdom for adult interventions</a:t>
            </a:r>
          </a:p>
          <a:p>
            <a:pPr marL="630039" lvl="1" indent="-172839">
              <a:buFontTx/>
              <a:buChar char="-"/>
            </a:pPr>
            <a:r>
              <a:rPr lang="en-US" dirty="0"/>
              <a:t>Practical support across life domains</a:t>
            </a:r>
          </a:p>
          <a:p>
            <a:pPr marL="630039" lvl="1" indent="-172839">
              <a:buFontTx/>
              <a:buChar char="-"/>
            </a:pPr>
            <a:r>
              <a:rPr lang="en-US" dirty="0"/>
              <a:t>If possible, offering case management</a:t>
            </a:r>
          </a:p>
          <a:p>
            <a:pPr marL="630039" lvl="1" indent="-172839">
              <a:buFontTx/>
              <a:buChar char="-"/>
            </a:pPr>
            <a:r>
              <a:rPr lang="en-US" dirty="0"/>
              <a:t>Advocating </a:t>
            </a:r>
          </a:p>
          <a:p>
            <a:pPr marL="457200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41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2839" indent="-172839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99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2839" indent="-172839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9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857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Mention that there are a lot more, but not everyone will know them – especially people working on their cases (i.e. judges, social workers, etc.)</a:t>
            </a:r>
          </a:p>
          <a:p>
            <a:endParaRPr lang="en-US" dirty="0"/>
          </a:p>
          <a:p>
            <a:pPr lvl="0"/>
            <a:r>
              <a:rPr lang="en-US" dirty="0"/>
              <a:t>Signs of withdrawal </a:t>
            </a:r>
          </a:p>
          <a:p>
            <a:pPr lvl="0"/>
            <a:r>
              <a:rPr lang="en-US" dirty="0"/>
              <a:t>Variable patterns of alertness (passive/over-active)</a:t>
            </a:r>
          </a:p>
          <a:p>
            <a:pPr lvl="0"/>
            <a:r>
              <a:rPr lang="en-US" dirty="0"/>
              <a:t>Unsettled &amp; difficult to comfort; high-pitched cry </a:t>
            </a:r>
          </a:p>
          <a:p>
            <a:pPr lvl="0"/>
            <a:r>
              <a:rPr lang="en-US" dirty="0"/>
              <a:t>Irregular sleep patterns re: wake/sleep cycles</a:t>
            </a:r>
          </a:p>
          <a:p>
            <a:pPr lvl="0"/>
            <a:r>
              <a:rPr lang="en-US" dirty="0"/>
              <a:t>Failure to thrive &amp;/or regular infections </a:t>
            </a:r>
          </a:p>
          <a:p>
            <a:pPr lvl="0"/>
            <a:r>
              <a:rPr lang="en-US" dirty="0"/>
              <a:t>Issues with feeding </a:t>
            </a:r>
          </a:p>
          <a:p>
            <a:pPr lvl="0"/>
            <a:r>
              <a:rPr lang="en-US" dirty="0"/>
              <a:t>Gross motor delays</a:t>
            </a:r>
          </a:p>
          <a:p>
            <a:pPr lvl="1"/>
            <a:r>
              <a:rPr lang="en-US" dirty="0"/>
              <a:t>Unusual movement patterns (e.g., no attempt to crawl; shuffling on bottoms)</a:t>
            </a:r>
          </a:p>
          <a:p>
            <a:pPr lvl="0"/>
            <a:r>
              <a:rPr lang="en-US" dirty="0"/>
              <a:t>Absence of babbling/speech delays/unclear speech </a:t>
            </a:r>
          </a:p>
          <a:p>
            <a:pPr lvl="0"/>
            <a:r>
              <a:rPr lang="en-US" dirty="0"/>
              <a:t>Atypical eye contact &amp;/or dislike physical contact </a:t>
            </a:r>
          </a:p>
          <a:p>
            <a:pPr lvl="0"/>
            <a:r>
              <a:rPr lang="en-US" dirty="0"/>
              <a:t>Lack of response/over-responding to pain</a:t>
            </a:r>
          </a:p>
          <a:p>
            <a:pPr lvl="0"/>
            <a:r>
              <a:rPr lang="en-US" dirty="0"/>
              <a:t>Over-sensitivity/under-sensitivity to the environment </a:t>
            </a:r>
          </a:p>
          <a:p>
            <a:pPr lvl="0"/>
            <a:r>
              <a:rPr lang="en-US" dirty="0"/>
              <a:t>Continuation of the startle response beyond 4-5 months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6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E2FB80F0-6691-4D5B-4E88-AE28C0D4F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4863AEA1-412C-1D61-B06D-72147C5ED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Header Placeholder 3">
            <a:extLst>
              <a:ext uri="{FF2B5EF4-FFF2-40B4-BE49-F238E27FC236}">
                <a16:creationId xmlns:a16="http://schemas.microsoft.com/office/drawing/2014/main" id="{057E896F-41F6-1D48-CCAE-52539A6D8F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8968" indent="-288065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52258" indent="-230452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13162" indent="-230452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74065" indent="-230452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34968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95872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56775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17678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  <a:cs typeface="Arial" panose="020B0604020202020204" pitchFamily="34" charset="0"/>
              </a:rPr>
              <a:t>FASD in the Legal System: A Multidisciplinary Assessment Model for Adults and Adolescents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5678D2AB-9E2A-EF18-C75C-E28930F28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8968" indent="-288065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52258" indent="-230452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13162" indent="-230452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74065" indent="-230452" defTabSz="93941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34968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95872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56775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17678" indent="-230452" defTabSz="9394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C8C8EF4E-F890-403D-A9DB-8FAB0AFD0487}" type="slidenum">
              <a:rPr lang="en-US" altLang="en-US">
                <a:latin typeface="Tahoma" panose="020B0604030504040204" pitchFamily="34" charset="0"/>
                <a:cs typeface="Arial" panose="020B0604020202020204" pitchFamily="34" charset="0"/>
              </a:rPr>
              <a:pPr/>
              <a:t>12</a:t>
            </a:fld>
            <a:endParaRPr lang="en-US" altLang="en-US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Quality of the parent attachment is very easy to go offline </a:t>
            </a:r>
            <a:r>
              <a:rPr lang="en-US" dirty="0">
                <a:sym typeface="Wingdings" panose="05000000000000000000" pitchFamily="2" charset="2"/>
              </a:rPr>
              <a:t> child isn’t “easy”, hard to bond/attach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How do I stay in green to keep a strong relationship with my child? Go back to self care!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Prevent multiple disrupted placements  multiple parent figures, lots of movement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8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046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72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0404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Difficulty learning from experience</a:t>
            </a:r>
          </a:p>
          <a:p>
            <a:pPr lvl="0"/>
            <a:r>
              <a:rPr lang="en-US" dirty="0"/>
              <a:t>Difficulty anticipating consequences</a:t>
            </a:r>
          </a:p>
          <a:p>
            <a:pPr lvl="0"/>
            <a:r>
              <a:rPr lang="en-US" dirty="0"/>
              <a:t>Difficulty understanding cause and effect relationships </a:t>
            </a:r>
          </a:p>
          <a:p>
            <a:pPr lvl="0"/>
            <a:r>
              <a:rPr lang="en-US" dirty="0"/>
              <a:t>Poor judgment</a:t>
            </a:r>
          </a:p>
          <a:p>
            <a:pPr lvl="0"/>
            <a:r>
              <a:rPr lang="en-US" dirty="0"/>
              <a:t>Failure to perceive danger</a:t>
            </a:r>
          </a:p>
          <a:p>
            <a:pPr lvl="0"/>
            <a:r>
              <a:rPr lang="en-US" dirty="0"/>
              <a:t>Attention problems/hyperactivity </a:t>
            </a:r>
          </a:p>
          <a:p>
            <a:pPr lvl="0"/>
            <a:r>
              <a:rPr lang="en-US" dirty="0"/>
              <a:t>Impulsivity</a:t>
            </a:r>
          </a:p>
          <a:p>
            <a:pPr lvl="0"/>
            <a:r>
              <a:rPr lang="en-US" dirty="0"/>
              <a:t>Difficulty reading social cues</a:t>
            </a:r>
          </a:p>
          <a:p>
            <a:pPr lvl="0"/>
            <a:r>
              <a:rPr lang="en-US" dirty="0"/>
              <a:t>Academic problems</a:t>
            </a:r>
          </a:p>
          <a:p>
            <a:pPr lvl="0"/>
            <a:r>
              <a:rPr lang="en-US" dirty="0"/>
              <a:t>Deficits in executive functioning even in the presence of a normal IQ</a:t>
            </a:r>
          </a:p>
          <a:p>
            <a:pPr lvl="0"/>
            <a:r>
              <a:rPr lang="en-US" dirty="0"/>
              <a:t>Social skills deficits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6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945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735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4884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917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65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E878742-4F6E-1ADA-746B-FCF89F18D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7359" indent="-272061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9845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5142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0440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134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2247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3150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405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B285E2-ACAE-4E79-97F1-023099358DAE}" type="slidenum">
              <a:rPr lang="en-US" altLang="en-US" sz="110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en-US" sz="1100">
              <a:ea typeface="MS PGothic" panose="020B0600070205080204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B1FAE25-9689-B064-75B9-0DEE2031E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639277E-161C-63A6-1B6C-FC7A41FA3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9" name="Header Placeholder 4">
            <a:extLst>
              <a:ext uri="{FF2B5EF4-FFF2-40B4-BE49-F238E27FC236}">
                <a16:creationId xmlns:a16="http://schemas.microsoft.com/office/drawing/2014/main" id="{8506D9FD-97CD-CEF9-C966-B1D27BEDBAD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7359" indent="-272061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9845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5142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0440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134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2247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3150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405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Fetal Alcohol Spectrum Disorders: From Competency to Stand Trial to Clemency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500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393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19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787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0343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038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018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36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website is very important!!!! Go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1778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Found all of these interventions on the website </a:t>
            </a:r>
          </a:p>
          <a:p>
            <a:endParaRPr lang="en-US" dirty="0"/>
          </a:p>
          <a:p>
            <a:r>
              <a:rPr lang="en-US" dirty="0"/>
              <a:t>Maintaining parent-child relationship, </a:t>
            </a:r>
          </a:p>
          <a:p>
            <a:r>
              <a:rPr lang="en-US" dirty="0"/>
              <a:t>Here’s what _____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1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C2A29DE-194B-C8D9-9F20-4428046570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7359" indent="-272061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9845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5142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0440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134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2247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3150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405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6ABB38-B45D-4654-8F5E-EF6778A9B973}" type="slidenum">
              <a:rPr lang="en-US" altLang="en-US" sz="110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en-US" sz="1100">
              <a:ea typeface="MS PGothic" panose="020B0600070205080204" pitchFamily="34" charset="-128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E23CD51-39D8-3E5D-9342-6EEEAD10A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F327B6B-5A73-F645-C88C-D4F11DAC6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3557" name="Header Placeholder 4">
            <a:extLst>
              <a:ext uri="{FF2B5EF4-FFF2-40B4-BE49-F238E27FC236}">
                <a16:creationId xmlns:a16="http://schemas.microsoft.com/office/drawing/2014/main" id="{2562A283-EBF9-2CD0-710C-14F7A40C8C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7359" indent="-272061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9845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5142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0440" indent="-217649" defTabSz="9394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134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2247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3150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4053" indent="-217649" defTabSz="9394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Fetal Alcohol Spectrum Disorders: From Competency to Stand Trial to Clemency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highlight>
                <a:srgbClr val="FFFF00"/>
              </a:highlight>
            </a:endParaRPr>
          </a:p>
          <a:p>
            <a:pPr marL="172839" indent="-172839">
              <a:buFontTx/>
              <a:buChar char="-"/>
            </a:pPr>
            <a:endParaRPr lang="en-US" b="1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43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21807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177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Interesting that there are fewer and fewer interventions as people get older…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1462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dirty="0"/>
              <a:t>Think about what we did for Jane. Here are some research-based resources that are available </a:t>
            </a:r>
          </a:p>
          <a:p>
            <a:pPr marL="0" indent="0">
              <a:buFontTx/>
              <a:buNone/>
            </a:pPr>
            <a:r>
              <a:rPr lang="en-US" dirty="0"/>
              <a:t>PCAP is…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Step by step is….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597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69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4510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22222"/>
                </a:solidFill>
              </a:rPr>
              <a:t>Olson, H.C., Pruner, M., Byington, N. &amp; </a:t>
            </a:r>
            <a:r>
              <a:rPr lang="en-US" sz="1200" dirty="0" err="1">
                <a:solidFill>
                  <a:srgbClr val="222222"/>
                </a:solidFill>
              </a:rPr>
              <a:t>Jirikowic</a:t>
            </a:r>
            <a:r>
              <a:rPr lang="en-US" sz="1200" dirty="0">
                <a:solidFill>
                  <a:srgbClr val="222222"/>
                </a:solidFill>
              </a:rPr>
              <a:t>, T. FASD-informed care and the future of intervention.  In: Abdul-Rahman OA, Petrenko CLM, editors.  Fetal alcohol spectrum disorders: a multidisciplinary approach.  Springer Nature; 2023; p. 269-362.</a:t>
            </a:r>
            <a:endParaRPr lang="en-US" sz="1200" b="0" i="0" dirty="0">
              <a:solidFill>
                <a:srgbClr val="222222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91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7299BA99-BB91-E8A6-F3E4-67D5FD4EA72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23162" y="8747505"/>
            <a:ext cx="2998462" cy="46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47" tIns="46073" rIns="92147" bIns="46073" anchor="b"/>
          <a:lstStyle>
            <a:lvl1pPr defTabSz="9239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33425" indent="-282575" defTabSz="9239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27125" indent="-227013" defTabSz="9239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576388" indent="-223838" defTabSz="9239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28825" indent="-227013" defTabSz="923925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48602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4322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0042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57625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EE477C2E-CC94-46D7-9E74-86D59BD2CBE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6126C003-194B-F6DC-E751-3CFD6C716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0F6A8FB9-751B-AB68-2F8B-40080E3B3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3097" y="4374551"/>
            <a:ext cx="5077032" cy="414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47" tIns="46073" rIns="92147" bIns="46073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20B0-88CB-49AA-B207-45839AA693D8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4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F04D0-47BD-4B18-A994-35E664F0362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2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D15A962-8F2F-75D1-6A89-0CD1BFA1A06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F6071-A803-4C57-83CF-B857A2C8A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65402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02B9209-6E69-E4D7-7AA3-C6B022491FFE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6B476-B304-4978-A008-FF123F97ED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0919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7" y="0"/>
            <a:ext cx="2868084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6984" y="0"/>
            <a:ext cx="8405283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71BA97C-0596-549A-4452-514390FCFB7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DA2AA-8C83-4124-A18F-2D8EFABA4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9804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85" y="0"/>
            <a:ext cx="11476567" cy="1911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39801" y="1973264"/>
            <a:ext cx="10358967" cy="4884737"/>
          </a:xfrm>
        </p:spPr>
        <p:txBody>
          <a:bodyPr/>
          <a:lstStyle/>
          <a:p>
            <a:pPr lvl="0"/>
            <a:endParaRPr lang="en-US" noProof="0">
              <a:sym typeface="Comic Sans MS" pitchFamily="66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04A8A82-223B-71A3-6587-79B06264FE0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4DCDB-91F0-454F-B340-B0209B642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1938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22D6F3-1787-75FB-DB7E-18B121D0E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8398-7AD9-4042-8D1D-8DCCCD36800A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83B35B-7B31-B555-7BB0-13EB584D91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5BE810-3FCD-BFD7-16D6-4440F6BF5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57902-3222-4A50-8503-597E8F44D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173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87485F-6AC6-F183-AFDA-7F37C9355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B959-AE6A-4A98-B824-78599410C3B6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89F1B9-C4C0-62C1-508C-650970E8D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C5C365-437C-D18B-38FF-A93633E4F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324D-B2E9-45E8-A200-796068FBBE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014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4C7526-4AD4-07A7-481B-904B74655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4C164-1AB3-49BC-B3E7-83B5E3913884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943390-C5E6-6F7B-8E10-7D4E5270C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5BDC77-B17E-B2CA-FC13-1CAD698E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26D18-24D6-4B26-BBE4-94A7E5D6F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955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6CD457-E286-D46E-3492-BF6647555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2C0D0-17E6-4E60-8634-15ADBB1EB805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92664D-11B6-DBA2-904E-93AF42BDF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9D66B5-4507-FBC1-CE59-FF9B24136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DA887-9F3F-4961-9409-B56098478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00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A485DA-9D88-3BF0-DDEB-B6336D781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D6653-2A97-44B3-9A08-DF42D43BAD63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C4ADF4-BA8F-1DED-50BD-F86848A54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4C82FA-7C50-92C6-7FC0-73DCD3CC9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81DBF-B61F-421E-A303-D945ECFC4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204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3C10E5-241A-B45F-D602-37B9A7013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9F7AA-19F3-41B7-9417-AB73BE68A5C6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751652-9499-652F-0B36-C647F2741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276898-020A-4EB5-4A18-A78D9C123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D9A1A-65A9-43BB-8CD5-FA97E960E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65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4931DA-5DAE-9FD2-7F7F-5B41235B0B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0C48-AA25-4A4A-8D59-D821DB6AD6FA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E7EBF92-4DB4-749C-90E8-5E405378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FD70DA-0466-D457-6B4A-A9D87B362E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18973-D1CA-4041-B3FD-FB9325B8B3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62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D48DACC-B358-39F1-F15F-AAED6A660CC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64066-2951-4949-9826-9ADC62919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7826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29B9F6-D42E-9198-398C-CD263EEBC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F8C60-F115-45F6-BEC0-E054E33E53CD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F972A-F923-189C-E285-DDD45ABE6B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09C8D5-8501-D753-C0F1-6A4F9E0AC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F2E9A-CFAD-4FEC-84D6-B0112DD42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03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11758-160A-1B92-C233-988D6F1E28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9A3BB-D2EE-4960-A19B-08029CF39D28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2B837-5631-A9B9-EF0A-69C3D2FB6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04115-03F2-DEEB-8477-EC0C4CDB5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1561C-95B4-4EB0-8CF7-5D741B398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22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D1EE94-874F-706D-A49E-DD04A43C6A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F3763-3AF6-4B42-B561-3EE2821C28F2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DA2CC3-ABBD-6C5A-64A2-68FA7380EE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8EA73E-8A91-F17F-9BF6-E388D059B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32587-5CED-43DB-BF66-18B3E63A0F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656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993286-D92A-5695-7AF8-CE92E9DE1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B59A7-E7EC-4783-9FD4-CC3183E64B24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39B0B1-A5FF-C9C2-DE5A-6953055D0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9F02D4-9CE3-7BC8-91DB-6559B07114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3A8E-54E7-4632-ACE1-44552F482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56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4B28E4F-FC5F-6707-B11F-A940542ECA3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FDF7B-8D5D-4E82-9A6A-D7542DC2A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9232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9801" y="1973264"/>
            <a:ext cx="5077884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4" y="1973264"/>
            <a:ext cx="5077883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8773C48-47A8-3137-2E51-D6C9A5ADE54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9581-DAD9-4737-B2F5-A7B01A7EA8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9400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BDBB58C-1898-A8A4-4B6A-D3F9041FB7F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F8923-4889-4991-A07B-30ADDD945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1335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E3E92171-6E29-317E-4118-BEEB5FCA656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BC898-A6B0-4E34-8170-1B71F223B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8776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4967D566-6712-6668-AB4F-4F557E4C988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AB9F5-7E71-45B3-9851-7B0F27E24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6560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2969CA5-131D-ED29-5045-752566BD2EC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4CE72-2814-4CC8-8EE2-A331BF090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9063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mic Sans MS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1BE627A-8BD6-D529-BDD1-96E60BBB03D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BB215-5C35-42D5-B5BF-B9EF2D277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3678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5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02E0A20-8122-1B55-6AB4-8177BF81C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0"/>
            <a:ext cx="1147603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76356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omic Sans MS" panose="030F0702030302020204" pitchFamily="66" charset="0"/>
              </a:rPr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2207509-54E2-F2F7-4EFF-B3C7EB724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9800" y="1973263"/>
            <a:ext cx="10358438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76356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omic Sans MS" panose="030F0702030302020204" pitchFamily="66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omic Sans MS" panose="030F0702030302020204" pitchFamily="66" charset="0"/>
              </a:rPr>
              <a:t>Second level</a:t>
            </a:r>
          </a:p>
          <a:p>
            <a:pPr lvl="2"/>
            <a:r>
              <a:rPr lang="en-US" altLang="en-US">
                <a:sym typeface="Comic Sans MS" panose="030F0702030302020204" pitchFamily="66" charset="0"/>
              </a:rPr>
              <a:t>Third level</a:t>
            </a:r>
          </a:p>
          <a:p>
            <a:pPr lvl="3"/>
            <a:r>
              <a:rPr lang="en-US" altLang="en-US">
                <a:sym typeface="Comic Sans MS" panose="030F0702030302020204" pitchFamily="66" charset="0"/>
              </a:rPr>
              <a:t>Fourth level</a:t>
            </a:r>
          </a:p>
          <a:p>
            <a:pPr lvl="4"/>
            <a:r>
              <a:rPr lang="en-US" altLang="en-US">
                <a:sym typeface="Comic Sans MS" panose="030F0702030302020204" pitchFamily="66" charset="0"/>
              </a:rPr>
              <a:t>Fifth level</a:t>
            </a:r>
          </a:p>
        </p:txBody>
      </p:sp>
      <p:sp>
        <p:nvSpPr>
          <p:cNvPr id="275460" name="Text Box 4">
            <a:extLst>
              <a:ext uri="{FF2B5EF4-FFF2-40B4-BE49-F238E27FC236}">
                <a16:creationId xmlns:a16="http://schemas.microsoft.com/office/drawing/2014/main" id="{30EB01E2-6432-35E2-D211-FB6C37840CBD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856788" y="6251575"/>
            <a:ext cx="296862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1pPr>
          </a:lstStyle>
          <a:p>
            <a:pPr>
              <a:defRPr/>
            </a:pPr>
            <a:fld id="{72E83E9F-C4E3-4D52-9672-D1BC50306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ransition/>
  <p:hf hdr="0" ftr="0" dt="0"/>
  <p:txStyles>
    <p:titleStyle>
      <a:lvl1pPr marL="4763" algn="ctr" defTabSz="642938" rtl="0" eaLnBrk="0" fontAlgn="base" hangingPunct="0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+mj-lt"/>
          <a:ea typeface="+mj-ea"/>
          <a:cs typeface="+mj-cs"/>
          <a:sym typeface="Comic Sans MS" panose="030F0702030302020204" pitchFamily="66" charset="0"/>
        </a:defRPr>
      </a:lvl1pPr>
      <a:lvl2pPr marL="4763" algn="ctr" defTabSz="642938" rtl="0" eaLnBrk="0" fontAlgn="base" hangingPunct="0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anose="030F0702030302020204" pitchFamily="66" charset="0"/>
        </a:defRPr>
      </a:lvl2pPr>
      <a:lvl3pPr marL="4763" algn="ctr" defTabSz="642938" rtl="0" eaLnBrk="0" fontAlgn="base" hangingPunct="0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anose="030F0702030302020204" pitchFamily="66" charset="0"/>
        </a:defRPr>
      </a:lvl3pPr>
      <a:lvl4pPr marL="4763" algn="ctr" defTabSz="642938" rtl="0" eaLnBrk="0" fontAlgn="base" hangingPunct="0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anose="030F0702030302020204" pitchFamily="66" charset="0"/>
        </a:defRPr>
      </a:lvl4pPr>
      <a:lvl5pPr marL="4763" algn="ctr" defTabSz="642938" rtl="0" eaLnBrk="0" fontAlgn="base" hangingPunct="0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anose="030F0702030302020204" pitchFamily="66" charset="0"/>
        </a:defRPr>
      </a:lvl5pPr>
      <a:lvl6pPr marL="461963" algn="ctr" defTabSz="642938" rtl="0" fontAlgn="base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itchFamily="66" charset="0"/>
        </a:defRPr>
      </a:lvl6pPr>
      <a:lvl7pPr marL="919163" algn="ctr" defTabSz="642938" rtl="0" fontAlgn="base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itchFamily="66" charset="0"/>
        </a:defRPr>
      </a:lvl7pPr>
      <a:lvl8pPr marL="1376363" algn="ctr" defTabSz="642938" rtl="0" fontAlgn="base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itchFamily="66" charset="0"/>
        </a:defRPr>
      </a:lvl8pPr>
      <a:lvl9pPr marL="1833563" algn="ctr" defTabSz="642938" rtl="0" fontAlgn="base">
        <a:spcBef>
          <a:spcPct val="0"/>
        </a:spcBef>
        <a:spcAft>
          <a:spcPct val="0"/>
        </a:spcAft>
        <a:defRPr sz="3900">
          <a:solidFill>
            <a:srgbClr val="FFFF00"/>
          </a:solidFill>
          <a:latin typeface="Arial" pitchFamily="34" charset="0"/>
          <a:sym typeface="Comic Sans MS" pitchFamily="66" charset="0"/>
        </a:defRPr>
      </a:lvl9pPr>
    </p:titleStyle>
    <p:bodyStyle>
      <a:lvl1pPr marL="268288" indent="-239713" algn="l" defTabSz="642938" rtl="0" eaLnBrk="0" fontAlgn="base" hangingPunct="0">
        <a:spcBef>
          <a:spcPts val="913"/>
        </a:spcBef>
        <a:spcAft>
          <a:spcPct val="0"/>
        </a:spcAft>
        <a:buSzPct val="100000"/>
        <a:buFont typeface="Comic Sans MS" panose="030F0702030302020204" pitchFamily="66" charset="0"/>
        <a:buChar char="•"/>
        <a:defRPr sz="3000">
          <a:solidFill>
            <a:srgbClr val="FFFFFF"/>
          </a:solidFill>
          <a:latin typeface="+mn-lt"/>
          <a:ea typeface="+mn-ea"/>
          <a:cs typeface="+mn-cs"/>
          <a:sym typeface="Comic Sans MS" panose="030F0702030302020204" pitchFamily="66" charset="0"/>
        </a:defRPr>
      </a:lvl1pPr>
      <a:lvl2pPr marL="514350" indent="-200025" algn="l" defTabSz="642938" rtl="0" eaLnBrk="0" fontAlgn="base" hangingPunct="0">
        <a:spcBef>
          <a:spcPts val="775"/>
        </a:spcBef>
        <a:spcAft>
          <a:spcPct val="0"/>
        </a:spcAft>
        <a:buSzPct val="100000"/>
        <a:buFont typeface="Comic Sans MS" panose="030F0702030302020204" pitchFamily="66" charset="0"/>
        <a:buChar char="–"/>
        <a:defRPr sz="2700">
          <a:solidFill>
            <a:srgbClr val="FFFFFF"/>
          </a:solidFill>
          <a:latin typeface="+mn-lt"/>
          <a:sym typeface="Comic Sans MS" panose="030F0702030302020204" pitchFamily="66" charset="0"/>
        </a:defRPr>
      </a:lvl2pPr>
      <a:lvl3pPr marL="795338" indent="-160338" algn="l" defTabSz="642938" rtl="0" eaLnBrk="0" fontAlgn="base" hangingPunct="0">
        <a:spcBef>
          <a:spcPts val="638"/>
        </a:spcBef>
        <a:spcAft>
          <a:spcPct val="0"/>
        </a:spcAft>
        <a:buSzPct val="100000"/>
        <a:buFont typeface="Comic Sans MS" panose="030F0702030302020204" pitchFamily="66" charset="0"/>
        <a:buChar char="•"/>
        <a:defRPr sz="2200">
          <a:solidFill>
            <a:srgbClr val="FFFFFF"/>
          </a:solidFill>
          <a:latin typeface="+mn-lt"/>
          <a:sym typeface="Comic Sans MS" panose="030F0702030302020204" pitchFamily="66" charset="0"/>
        </a:defRPr>
      </a:lvl3pPr>
      <a:lvl4pPr marL="1117600" indent="-160338" algn="l" defTabSz="642938" rtl="0" eaLnBrk="0" fontAlgn="base" hangingPunct="0">
        <a:spcBef>
          <a:spcPts val="563"/>
        </a:spcBef>
        <a:spcAft>
          <a:spcPct val="0"/>
        </a:spcAft>
        <a:buSzPct val="100000"/>
        <a:buFont typeface="Comic Sans MS" panose="030F0702030302020204" pitchFamily="66" charset="0"/>
        <a:buChar char="–"/>
        <a:defRPr sz="2000">
          <a:solidFill>
            <a:srgbClr val="FFFFFF"/>
          </a:solidFill>
          <a:latin typeface="+mn-lt"/>
          <a:sym typeface="Comic Sans MS" panose="030F0702030302020204" pitchFamily="66" charset="0"/>
        </a:defRPr>
      </a:lvl4pPr>
      <a:lvl5pPr marL="1438275" indent="-160338" algn="l" defTabSz="642938" rtl="0" eaLnBrk="0" fontAlgn="base" hangingPunct="0">
        <a:spcBef>
          <a:spcPts val="563"/>
        </a:spcBef>
        <a:spcAft>
          <a:spcPct val="0"/>
        </a:spcAft>
        <a:buSzPct val="100000"/>
        <a:buFont typeface="Comic Sans MS" panose="030F0702030302020204" pitchFamily="66" charset="0"/>
        <a:buChar char="»"/>
        <a:defRPr sz="2000">
          <a:solidFill>
            <a:srgbClr val="FFFFFF"/>
          </a:solidFill>
          <a:latin typeface="+mn-lt"/>
          <a:sym typeface="Comic Sans MS" panose="030F0702030302020204" pitchFamily="66" charset="0"/>
        </a:defRPr>
      </a:lvl5pPr>
      <a:lvl6pPr marL="1895475" indent="-160338" algn="l" defTabSz="642938" rtl="0" fontAlgn="base">
        <a:spcBef>
          <a:spcPts val="563"/>
        </a:spcBef>
        <a:spcAft>
          <a:spcPct val="0"/>
        </a:spcAft>
        <a:buSzPct val="100000"/>
        <a:buFont typeface="Comic Sans MS" pitchFamily="66" charset="0"/>
        <a:buChar char="»"/>
        <a:defRPr sz="2000">
          <a:solidFill>
            <a:srgbClr val="FFFFFF"/>
          </a:solidFill>
          <a:latin typeface="+mn-lt"/>
          <a:sym typeface="Comic Sans MS" pitchFamily="66" charset="0"/>
        </a:defRPr>
      </a:lvl6pPr>
      <a:lvl7pPr marL="2352675" indent="-160338" algn="l" defTabSz="642938" rtl="0" fontAlgn="base">
        <a:spcBef>
          <a:spcPts val="563"/>
        </a:spcBef>
        <a:spcAft>
          <a:spcPct val="0"/>
        </a:spcAft>
        <a:buSzPct val="100000"/>
        <a:buFont typeface="Comic Sans MS" pitchFamily="66" charset="0"/>
        <a:buChar char="»"/>
        <a:defRPr sz="2000">
          <a:solidFill>
            <a:srgbClr val="FFFFFF"/>
          </a:solidFill>
          <a:latin typeface="+mn-lt"/>
          <a:sym typeface="Comic Sans MS" pitchFamily="66" charset="0"/>
        </a:defRPr>
      </a:lvl7pPr>
      <a:lvl8pPr marL="2809875" indent="-160338" algn="l" defTabSz="642938" rtl="0" fontAlgn="base">
        <a:spcBef>
          <a:spcPts val="563"/>
        </a:spcBef>
        <a:spcAft>
          <a:spcPct val="0"/>
        </a:spcAft>
        <a:buSzPct val="100000"/>
        <a:buFont typeface="Comic Sans MS" pitchFamily="66" charset="0"/>
        <a:buChar char="»"/>
        <a:defRPr sz="2000">
          <a:solidFill>
            <a:srgbClr val="FFFFFF"/>
          </a:solidFill>
          <a:latin typeface="+mn-lt"/>
          <a:sym typeface="Comic Sans MS" pitchFamily="66" charset="0"/>
        </a:defRPr>
      </a:lvl8pPr>
      <a:lvl9pPr marL="3267075" indent="-160338" algn="l" defTabSz="642938" rtl="0" fontAlgn="base">
        <a:spcBef>
          <a:spcPts val="563"/>
        </a:spcBef>
        <a:spcAft>
          <a:spcPct val="0"/>
        </a:spcAft>
        <a:buSzPct val="100000"/>
        <a:buFont typeface="Comic Sans MS" pitchFamily="66" charset="0"/>
        <a:buChar char="»"/>
        <a:defRPr sz="2000">
          <a:solidFill>
            <a:srgbClr val="FFFFFF"/>
          </a:solidFill>
          <a:latin typeface="+mn-lt"/>
          <a:sym typeface="Comic Sans MS" pitchFamily="6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E45642C-7451-DA79-CFFB-76CD3D317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9EE8253-DCEE-63BE-A1C6-AC68BFD29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9C01326-9859-2B11-DDB0-D2420EAE2E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498765D-3E97-4BFA-9F5B-EBF31A1A9E5B}" type="datetime1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9CC7CE-7855-0BF4-E18B-D10455542C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95EFFB-D3E5-2DAE-32F1-63C47925EB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45797-FDC2-4666-9518-A4A21439D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fascets.org/resources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studentclearinghouse.org/nscblog/a-look-at-the-abcs-of-transforming-education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hyperlink" Target="https://fascets.org/resources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oundgirls.org/self-care-develop-a-routine-that-works-for-you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bing.com/images/search?view=detailV2&amp;ccid=vO13WmkO&amp;id=23053EBDF42BF7093DFC927C4800A00354C1D031&amp;thid=OIP.vO13WmkOsafalWIpu5sACwHaDM&amp;mediaurl=https%3a%2f%2fvignette.wikia.nocookie.net%2flittlewitch%2fimages%2ff%2ff9%2fMagic_keys.png%2frevision%2flatest%3fcb%3d20180527224203&amp;cdnurl=https%3a%2f%2fth.bing.com%2fth%2fid%2fR.bced775a690eb1a7da956229bb9b000b%3frik%3dMdDBVAOgAEh8kg%26pid%3dImgRaw%26r%3d0&amp;exph=519&amp;expw=1205&amp;q=magic+keys&amp;simid=608016500357822043&amp;FORM=IRPRST&amp;ck=94BC51C1DD28B8D30CB2D2F44DCB0B32&amp;selectedIndex=1&amp;ajaxhist=0&amp;ajaxserp=0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bing.com/images/search?view=detailV2&amp;ccid=zl%2fye770&amp;id=D2F74239B60738B8092EFEF7004AE4A9D0F3EC7E&amp;thid=OIP.zl_ye770P4yIWhwuzcFYWAHaFj&amp;mediaurl=https%3a%2f%2fmedia.beliefnet.com%2f%7e%2fmedia%2fphotos-with-attribution%2fwellness%2fgalleries%2fbrain+plasticity%2fbrainthinkingnuerologicalmedicalcreditshutterstockcom.jpg%3fas%3d1&amp;cdnurl=https%3a%2f%2fth.bing.com%2fth%2fid%2fR.ce5ff27bbef43f8c885a1c2ecdc15858%3frik%3dfuzz0KnkSgD3%252fg%26pid%3dImgRaw%26r%3d0&amp;exph=600&amp;expw=800&amp;q=google+images+-+plastic+brain&amp;simid=608039822019358824&amp;FORM=IRPRST&amp;ck=F20F4F0B82E1F790402C575AE1FD7E43&amp;selectedIndex=28&amp;qpvt=google+images+-+plastic+brain&amp;ajaxhist=0&amp;ajaxserp=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zl%2fye770&amp;id=D2F74239B60738B8092EFEF7004AE4A9D0F3EC7E&amp;thid=OIP.zl_ye770P4yIWhwuzcFYWAHaFj&amp;mediaurl=https%3a%2f%2fmedia.beliefnet.com%2f%7e%2fmedia%2fphotos-with-attribution%2fwellness%2fgalleries%2fbrain+plasticity%2fbrainthinkingnuerologicalmedicalcreditshutterstockcom.jpg%3fas%3d1&amp;cdnurl=https%3a%2f%2fth.bing.com%2fth%2fid%2fR.ce5ff27bbef43f8c885a1c2ecdc15858%3frik%3dfuzz0KnkSgD3%252fg%26pid%3dImgRaw%26r%3d0&amp;exph=600&amp;expw=800&amp;q=google+images+-+plastic+brain&amp;simid=608039822019358824&amp;FORM=IRPRST&amp;ck=F20F4F0B82E1F790402C575AE1FD7E43&amp;selectedIndex=28&amp;qpvt=google+images+-+plastic+brain&amp;ajaxhist=0&amp;ajaxserp=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zl%2fye770&amp;id=D2F74239B60738B8092EFEF7004AE4A9D0F3EC7E&amp;thid=OIP.zl_ye770P4yIWhwuzcFYWAHaFj&amp;mediaurl=https%3a%2f%2fmedia.beliefnet.com%2f%7e%2fmedia%2fphotos-with-attribution%2fwellness%2fgalleries%2fbrain+plasticity%2fbrainthinkingnuerologicalmedicalcreditshutterstockcom.jpg%3fas%3d1&amp;cdnurl=https%3a%2f%2fth.bing.com%2fth%2fid%2fR.ce5ff27bbef43f8c885a1c2ecdc15858%3frik%3dfuzz0KnkSgD3%252fg%26pid%3dImgRaw%26r%3d0&amp;exph=600&amp;expw=800&amp;q=google+images+-+plastic+brain&amp;simid=608039822019358824&amp;FORM=IRPRST&amp;ck=F20F4F0B82E1F790402C575AE1FD7E43&amp;selectedIndex=28&amp;qpvt=google+images+-+plastic+brain&amp;ajaxhist=0&amp;ajaxserp=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secondwindmovement.com/changing-relationships-late-adulthood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teachearlyyears.com/enabling-environments/view/why-its-important-to-bring-diversity-into-early-years-settings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bing.com/images/search?view=detailV2&amp;ccid=vJDJCqRm&amp;id=DFB5B9E0F21232881286A81F2674BFCAC07A4FB5&amp;thid=OIP.vJDJCqRmi81UJpfBHkHSpAHaE7&amp;mediaurl=https%3a%2f%2fwww.clinicalpainadvisor.com%2fwp-content%2fuploads%2fsites%2f15%2f2019%2f11%2fsleeping_SH_1417298024.jpg&amp;cdnurl=https%3a%2f%2fth.bing.com%2fth%2fid%2fR.bc90c90aa4668bcd542697c11e41d2a4%3frik%3dtU96wMq%252fdCYfqA%26pid%3dImgRaw%26r%3d0&amp;exph=1333&amp;expw=2000&amp;q=sleeping+child&amp;simid=608000896734744472&amp;FORM=IRPRST&amp;ck=8AD9F8A4D63ECC09CE4FB222702A87AF&amp;selectedIndex=18&amp;ajaxhist=0&amp;ajaxserp=0" TargetMode="Externa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bddd/fasd/treatments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o2learn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wrightslaw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bing.com/images/search?view=detailV2&amp;ccid=2X%2fXBlJ0&amp;id=7560676E38D31BCF04C9A47321B4F129F5E3FDBC&amp;thid=OIP.2X_XBlJ0gzJQE7N_vy6X1QHaDh&amp;mediaurl=https%3a%2f%2fyourteenmag.com%2fwp-content%2fuploads%2f2020%2f02%2fstressed-out-middle-school-anxiety.jpg&amp;cdnurl=https%3a%2f%2fth.bing.com%2fth%2fid%2fR.d97fd706527483325013b37fbf2e97d5%3frik%3dvP3j9SnxtCFzpA%26pid%3dImgRaw%26r%3d0&amp;exph=540&amp;expw=1135&amp;q=anxiety+middle+school&amp;simid=608024166910468751&amp;FORM=IRPRST&amp;ck=222C7A055799B01B06188AF2C0EE02F8&amp;selectedIndex=0&amp;ajaxhist=0&amp;ajaxserp=0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bing.com/images/search?view=detailV2&amp;ccid=nrMKBDpH&amp;id=250A32040C48AFE33BCFA87BBA0AD3E53EAF0BD7&amp;thid=OIP.nrMKBDpHeP1UkJixfAfA1wHaE7&amp;mediaurl=https%3a%2f%2fwww.howtolearn.com%2fwp-content%2fuploads%2f2020%2f06%2fStudent-Anxiety--2048x1365.jpg&amp;cdnurl=https%3a%2f%2fth.bing.com%2fth%2fid%2fR.9eb30a043a4778fd549098b17c07c0d7%3frik%3d1wuvPuXTCrp7qA%26pid%3dImgRaw%26r%3d0&amp;exph=1365&amp;expw=2048&amp;q=anxiety+middle+school&amp;simid=607985976055126380&amp;FORM=IRPRST&amp;ck=6400E47FA7674CCC413D1E3067A7E703&amp;selectedIndex=18&amp;ajaxhist=0&amp;ajaxserp=0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s://www.bing.com/images/search?view=detailV2&amp;ccid=V1ECrErV&amp;id=16E0478FD0C74DD25E21087D623F8797756C0DA8&amp;thid=OIP.V1ECrErVxyu_zS1-LmnEEgHaET&amp;mediaurl=https%3a%2f%2fggie.berkeley.edu%2fwp-content%2fuploads%2f2019%2f09%2fAddressing-Anxiety-in-Middle-and-High-School-Students-1410x820-705x410.jpg&amp;cdnurl=https%3a%2f%2fth.bing.com%2fth%2fid%2fR.575102ac4ad5c72bbfcd2d7e2e69c412%3frik%3dqA1sdZeHP2J9CA%26pid%3dImgRaw%26r%3d0&amp;exph=410&amp;expw=705&amp;q=anxiety+middle+school&amp;simid=608013936245567073&amp;FORM=IRPRST&amp;ck=4D97492F0D0118C462FFAE891D8B47D9&amp;selectedIndex=19&amp;ajaxhist=0&amp;ajaxserp=0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do2learn.com/JobTIPS/index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56.png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Relationship Id="rId14" Type="http://schemas.openxmlformats.org/officeDocument/2006/relationships/image" Target="../media/image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tudy.com/academy/course/big-picture-thinking-in-business.htm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4E6F-D504-DA3C-58D8-C673990F1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10363200" cy="1470025"/>
          </a:xfrm>
        </p:spPr>
        <p:txBody>
          <a:bodyPr/>
          <a:lstStyle/>
          <a:p>
            <a:r>
              <a:rPr lang="en-US" dirty="0"/>
              <a:t>FASD Across the Lifespan: Screening, Diagnosis, and Intervention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Hawai’i Conference on FASD</a:t>
            </a:r>
            <a:br>
              <a:rPr lang="en-US" sz="2400" dirty="0"/>
            </a:br>
            <a:r>
              <a:rPr lang="en-US" sz="2400" dirty="0" err="1"/>
              <a:t>FASD</a:t>
            </a:r>
            <a:r>
              <a:rPr lang="en-US" sz="2400" dirty="0"/>
              <a:t> Across the Lifespan:</a:t>
            </a:r>
            <a:br>
              <a:rPr lang="en-US" sz="2400" dirty="0"/>
            </a:br>
            <a:r>
              <a:rPr lang="en-US" sz="2400" dirty="0"/>
              <a:t>Addressing the Challenges</a:t>
            </a:r>
            <a:br>
              <a:rPr lang="en-US" sz="2400" dirty="0"/>
            </a:br>
            <a:r>
              <a:rPr lang="en-US" sz="2400" dirty="0"/>
              <a:t>September 15,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80880-8B1B-57EA-99F4-BADADCECE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Paul Connor, Ph.D. </a:t>
            </a:r>
          </a:p>
          <a:p>
            <a:r>
              <a:rPr lang="en-US" sz="2000" dirty="0"/>
              <a:t>Clinical Neuropsychologist Private Practice &amp; University of Washington </a:t>
            </a:r>
          </a:p>
          <a:p>
            <a:r>
              <a:rPr lang="en-US" dirty="0"/>
              <a:t>Joanne Sparrow, Ph.D.</a:t>
            </a:r>
          </a:p>
          <a:p>
            <a:r>
              <a:rPr lang="en-US" sz="2000" dirty="0"/>
              <a:t>Clinical Psychologist Private Practice &amp; </a:t>
            </a:r>
          </a:p>
          <a:p>
            <a:r>
              <a:rPr lang="en-US" sz="2000" dirty="0"/>
              <a:t>Seattle Childrens Research Institute - Families Moving Forward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B8232-4D5A-95F9-D085-6A7E3E7E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957902-3222-4A50-8503-597E8F44DA5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11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>
            <a:extLst>
              <a:ext uri="{FF2B5EF4-FFF2-40B4-BE49-F238E27FC236}">
                <a16:creationId xmlns:a16="http://schemas.microsoft.com/office/drawing/2014/main" id="{03628219-6926-717E-FC11-571D88FBD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Impact of Alcohol on Brain and Function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8E680CC-97AE-A323-AB9E-3ABAE763F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kern="0" dirty="0">
                <a:latin typeface="Times New Roman" pitchFamily="18" charset="0"/>
              </a:rPr>
              <a:t>Direct Effects</a:t>
            </a:r>
            <a:r>
              <a:rPr lang="en-US" sz="2800" kern="0" dirty="0">
                <a:latin typeface="Times New Roman" pitchFamily="18" charset="0"/>
              </a:rPr>
              <a:t>: Prenatal exposure to alcohol damages developing cells in the Central Nervous System (CNS). This can be seen via a number of different imaging techniques.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2800" kern="0" dirty="0">
              <a:latin typeface="Times New Roman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kern="0" dirty="0">
                <a:latin typeface="Times New Roman" pitchFamily="18" charset="0"/>
              </a:rPr>
              <a:t>Damage to the structure of the brain leads to…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2800" kern="0" dirty="0">
              <a:latin typeface="Times New Roman" pitchFamily="18" charset="0"/>
            </a:endParaRP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>
                <a:latin typeface="Times New Roman" pitchFamily="18" charset="0"/>
              </a:rPr>
              <a:t>Primary Disabilities</a:t>
            </a:r>
            <a:r>
              <a:rPr lang="en-US" sz="2800" dirty="0">
                <a:latin typeface="Times New Roman" pitchFamily="18" charset="0"/>
              </a:rPr>
              <a:t>: Cognitive or neuropsychological deficits such as memory, attention, intellectual functioning, academics, processing of information, problem solving disturbances, etc.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2800" kern="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79EAF-BF76-0E57-2307-CE62AC06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512C78-16DF-349B-484B-CFC2147E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222222"/>
                </a:solidFill>
                <a:effectLst/>
              </a:rPr>
              <a:t>Catterick, M., &amp; Curran, L. (2014). </a:t>
            </a:r>
            <a:r>
              <a:rPr lang="en-US" sz="2000" b="0" i="1" dirty="0">
                <a:solidFill>
                  <a:srgbClr val="222222"/>
                </a:solidFill>
                <a:effectLst/>
              </a:rPr>
              <a:t>Understanding fetal alcohol spectrum disorder: a guide to FASD for parents, carers and professionals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. Jessica Kingsley Publishers.</a:t>
            </a:r>
            <a:endParaRPr lang="en-US" sz="2000" dirty="0">
              <a:solidFill>
                <a:srgbClr val="222222"/>
              </a:solidFill>
            </a:endParaRPr>
          </a:p>
          <a:p>
            <a:r>
              <a:rPr lang="en-US" sz="2000" b="0" i="0" dirty="0" err="1">
                <a:solidFill>
                  <a:srgbClr val="222222"/>
                </a:solidFill>
                <a:effectLst/>
              </a:rPr>
              <a:t>Delahooke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M. (2020). </a:t>
            </a:r>
            <a:r>
              <a:rPr lang="en-US" sz="2000" b="0" i="1" dirty="0">
                <a:solidFill>
                  <a:srgbClr val="222222"/>
                </a:solidFill>
                <a:effectLst/>
              </a:rPr>
              <a:t>Beyond </a:t>
            </a:r>
            <a:r>
              <a:rPr lang="en-US" sz="2000" b="0" i="1" dirty="0" err="1">
                <a:solidFill>
                  <a:srgbClr val="222222"/>
                </a:solidFill>
                <a:effectLst/>
              </a:rPr>
              <a:t>Behaviours</a:t>
            </a:r>
            <a:r>
              <a:rPr lang="en-US" sz="2000" b="0" i="1" dirty="0">
                <a:solidFill>
                  <a:srgbClr val="222222"/>
                </a:solidFill>
                <a:effectLst/>
              </a:rPr>
              <a:t>: Using Brain Science and Compassion to Understand and Solve Children's </a:t>
            </a:r>
            <a:r>
              <a:rPr lang="en-US" sz="2000" b="0" i="1" dirty="0" err="1">
                <a:solidFill>
                  <a:srgbClr val="222222"/>
                </a:solidFill>
                <a:effectLst/>
              </a:rPr>
              <a:t>Behavioural</a:t>
            </a:r>
            <a:r>
              <a:rPr lang="en-US" sz="2000" b="0" i="1" dirty="0">
                <a:solidFill>
                  <a:srgbClr val="222222"/>
                </a:solidFill>
                <a:effectLst/>
              </a:rPr>
              <a:t> Challenges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. Hachette UK.</a:t>
            </a:r>
          </a:p>
          <a:p>
            <a:r>
              <a:rPr lang="en-US" sz="2000" b="0" i="0" dirty="0">
                <a:solidFill>
                  <a:srgbClr val="222222"/>
                </a:solidFill>
                <a:effectLst/>
              </a:rPr>
              <a:t>FASCETS </a:t>
            </a:r>
            <a:r>
              <a:rPr lang="en-US" sz="2000" dirty="0">
                <a:hlinkClick r:id="rId3"/>
              </a:rPr>
              <a:t>RESOURCES - FASCETS</a:t>
            </a:r>
            <a:endParaRPr lang="en-US" sz="2000" b="0" i="0" dirty="0">
              <a:solidFill>
                <a:srgbClr val="222222"/>
              </a:solidFill>
              <a:effectLst/>
            </a:endParaRPr>
          </a:p>
          <a:p>
            <a:r>
              <a:rPr lang="en-US" sz="2000" b="0" i="0" dirty="0" err="1">
                <a:solidFill>
                  <a:srgbClr val="222222"/>
                </a:solidFill>
                <a:effectLst/>
              </a:rPr>
              <a:t>Grafe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S. (2003). Living with FASD.  Ben Simon Press, Vancouver, BC.</a:t>
            </a:r>
          </a:p>
          <a:p>
            <a:r>
              <a:rPr lang="en-US" sz="2000" b="0" i="0" dirty="0" err="1">
                <a:solidFill>
                  <a:srgbClr val="222222"/>
                </a:solidFill>
                <a:effectLst/>
              </a:rPr>
              <a:t>Laugeson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E. A., Paley, B., Frankel, F., &amp; O’Connor, M. (2011). Project Good Buddies Trainer Workbook. </a:t>
            </a:r>
            <a:r>
              <a:rPr lang="en-US" sz="2000" b="0" i="1" dirty="0">
                <a:solidFill>
                  <a:srgbClr val="222222"/>
                </a:solidFill>
                <a:effectLst/>
              </a:rPr>
              <a:t>Atlanta, GA: US Department of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.</a:t>
            </a:r>
          </a:p>
          <a:p>
            <a:r>
              <a:rPr lang="en-US" sz="2000" b="0" i="0" dirty="0">
                <a:solidFill>
                  <a:srgbClr val="222222"/>
                </a:solidFill>
                <a:effectLst/>
              </a:rPr>
              <a:t>Sheets, N. (2023). </a:t>
            </a:r>
            <a:r>
              <a:rPr lang="en-US" sz="2000" b="0" i="1" dirty="0">
                <a:solidFill>
                  <a:srgbClr val="222222"/>
                </a:solidFill>
                <a:effectLst/>
              </a:rPr>
              <a:t>Essential FASD Supports: Understanding and Supporting People with Fetal Alcohol Spectrum Disorders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. Outskirts Press.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3DB761-50CA-7223-B1AC-1E3B5850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D9A1A-65A9-43BB-8CD5-FA97E960ECDA}" type="slidenum">
              <a:rPr lang="en-US" altLang="en-US" smtClean="0"/>
              <a:pPr>
                <a:defRPr/>
              </a:pPr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1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wayze child 1">
            <a:extLst>
              <a:ext uri="{FF2B5EF4-FFF2-40B4-BE49-F238E27FC236}">
                <a16:creationId xmlns:a16="http://schemas.microsoft.com/office/drawing/2014/main" id="{44970E3C-3165-059E-E4BE-20A41A12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5" y="2088532"/>
            <a:ext cx="3534160" cy="353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swayze child 2">
            <a:extLst>
              <a:ext uri="{FF2B5EF4-FFF2-40B4-BE49-F238E27FC236}">
                <a16:creationId xmlns:a16="http://schemas.microsoft.com/office/drawing/2014/main" id="{400CD0F1-A1F4-A344-48B7-3E516EBF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10" y="2077241"/>
            <a:ext cx="3539805" cy="35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swayzechild 3">
            <a:extLst>
              <a:ext uri="{FF2B5EF4-FFF2-40B4-BE49-F238E27FC236}">
                <a16:creationId xmlns:a16="http://schemas.microsoft.com/office/drawing/2014/main" id="{DED664CF-09D4-6CA0-0F0A-EF842ED6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23" y="2097941"/>
            <a:ext cx="3449477" cy="35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CE97E55F-E114-A85F-B33A-AD8EB5A5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484" y="5846635"/>
            <a:ext cx="3647073" cy="32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</a:rPr>
              <a:t>Swayze II et al., (1997). Pediatrics. 99:232-240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C52462BB-2FCE-80AA-31E0-559652063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161" y="838200"/>
            <a:ext cx="66992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Agenesis of the Corpus Callosum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aulkner Parasagittal Abnormality.JPG">
            <a:extLst>
              <a:ext uri="{FF2B5EF4-FFF2-40B4-BE49-F238E27FC236}">
                <a16:creationId xmlns:a16="http://schemas.microsoft.com/office/drawing/2014/main" id="{2E519180-4711-742A-9DA0-48D57C724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21111" r="2829" b="14444"/>
          <a:stretch>
            <a:fillRect/>
          </a:stretch>
        </p:blipFill>
        <p:spPr bwMode="auto">
          <a:xfrm>
            <a:off x="3067050" y="419100"/>
            <a:ext cx="60579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DF5B122-2DCA-DA66-3CA0-7817B43F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6"/>
          <a:stretch>
            <a:fillRect/>
          </a:stretch>
        </p:blipFill>
        <p:spPr bwMode="auto">
          <a:xfrm>
            <a:off x="6332306" y="1315451"/>
            <a:ext cx="5554894" cy="318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449AF-B8C2-E04A-B1EF-33B1BE4C1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842218"/>
            <a:ext cx="18941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Garamond" panose="02020404030301010803" pitchFamily="18" charset="0"/>
              </a:rPr>
              <a:t>Normal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F36853F-7AC7-ACA9-FE5C-2C6736B2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5"/>
          <a:stretch>
            <a:fillRect/>
          </a:stretch>
        </p:blipFill>
        <p:spPr bwMode="auto">
          <a:xfrm>
            <a:off x="76201" y="1356874"/>
            <a:ext cx="6019800" cy="313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DEC657-B440-6392-11AE-544C34FF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446" y="4842218"/>
            <a:ext cx="14615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Garamond" panose="02020404030301010803" pitchFamily="18" charset="0"/>
              </a:rPr>
              <a:t>FASD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397DE502-AB90-50C5-D587-CFA2255E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3810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Regions of the Brain Affected by Prenatal Alcohol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622D012E-0C9C-6352-D8DB-1FE8063EB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6454775"/>
            <a:ext cx="19256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Book Antiqua" panose="02040602050305030304" pitchFamily="18" charset="0"/>
              </a:rPr>
              <a:t>Olfactory Bulb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5F755D6-5E94-D5A2-6DAE-3B28EFBBC3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461490"/>
            <a:ext cx="59610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>
            <a:extLst>
              <a:ext uri="{FF2B5EF4-FFF2-40B4-BE49-F238E27FC236}">
                <a16:creationId xmlns:a16="http://schemas.microsoft.com/office/drawing/2014/main" id="{10210FE6-E891-E897-6A4C-18A7FB948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6" y="1295400"/>
            <a:ext cx="17462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Book Antiqua" panose="02040602050305030304" pitchFamily="18" charset="0"/>
              </a:rPr>
              <a:t>Cerebral Cortex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A0E6AB0E-77EA-E4D6-CF8A-FEA1F28CB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03" y="5904346"/>
            <a:ext cx="2689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Book Antiqua" panose="02040602050305030304" pitchFamily="18" charset="0"/>
              </a:rPr>
              <a:t>Corpus Callosum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9A062AF7-EA0D-F092-25F4-5A76CDA0C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6961" y="1398783"/>
            <a:ext cx="161582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Book Antiqua" panose="02040602050305030304" pitchFamily="18" charset="0"/>
              </a:rPr>
              <a:t>Cerebellum</a:t>
            </a:r>
            <a:endParaRPr lang="en-US" altLang="en-US" sz="1200" b="1" dirty="0">
              <a:solidFill>
                <a:srgbClr val="FFFF66"/>
              </a:solidFill>
              <a:latin typeface="Book Antiqua" panose="02040602050305030304" pitchFamily="18" charset="0"/>
            </a:endParaRPr>
          </a:p>
        </p:txBody>
      </p:sp>
      <p:sp>
        <p:nvSpPr>
          <p:cNvPr id="12296" name="Line 8">
            <a:extLst>
              <a:ext uri="{FF2B5EF4-FFF2-40B4-BE49-F238E27FC236}">
                <a16:creationId xmlns:a16="http://schemas.microsoft.com/office/drawing/2014/main" id="{A97674B1-834C-642A-52E0-22CBA50F65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7863" y="1690090"/>
            <a:ext cx="1150937" cy="457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C1149134-266A-2865-C6A2-759C8924A8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1338" y="3290290"/>
            <a:ext cx="1762125" cy="2767446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Line 10">
            <a:extLst>
              <a:ext uri="{FF2B5EF4-FFF2-40B4-BE49-F238E27FC236}">
                <a16:creationId xmlns:a16="http://schemas.microsoft.com/office/drawing/2014/main" id="{80268087-F081-BC45-F186-26667FFEB2A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00538" y="4890490"/>
            <a:ext cx="1185862" cy="1485736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DF0405D8-C726-AB1E-48D1-BA5603B0D8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1738" y="1918690"/>
            <a:ext cx="1422400" cy="2819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50FFB49-D238-FBF7-AFE3-33A0EFB637D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2149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BBA7A849-0A07-F159-07F1-3D53C5A79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457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Regions of the Brain Affected by Prenatal Alcohol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D6C8684-99FA-5440-329F-9C48D1EDD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70150"/>
            <a:ext cx="1263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Book Antiqua" panose="02040602050305030304" pitchFamily="18" charset="0"/>
              </a:rPr>
              <a:t>Ventricle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41BC35D-3CA8-C2A0-A83B-543D2EDD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9511" y="5638800"/>
            <a:ext cx="183543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Book Antiqua" panose="02040602050305030304" pitchFamily="18" charset="0"/>
              </a:rPr>
              <a:t>Hippocampus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E603B051-6530-F56E-E299-CDBB017AB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769" y="2209800"/>
            <a:ext cx="298960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Book Antiqua" panose="02040602050305030304" pitchFamily="18" charset="0"/>
              </a:rPr>
              <a:t>Caudate Nucleus (head)</a:t>
            </a:r>
          </a:p>
        </p:txBody>
      </p:sp>
      <p:sp>
        <p:nvSpPr>
          <p:cNvPr id="16391" name="Line 7">
            <a:extLst>
              <a:ext uri="{FF2B5EF4-FFF2-40B4-BE49-F238E27FC236}">
                <a16:creationId xmlns:a16="http://schemas.microsoft.com/office/drawing/2014/main" id="{F703829F-482E-08CE-51ED-A47776624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05100"/>
            <a:ext cx="2370138" cy="1028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B31C89F2-8DF5-539B-894D-E8EB2E8A36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781300"/>
            <a:ext cx="1490663" cy="2705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55360FB6-F08F-E0FA-737D-EBE243E61A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38938" y="5638800"/>
            <a:ext cx="1897062" cy="2286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6FC739A3-09AD-C069-A1F3-B033092E76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35738" y="2667000"/>
            <a:ext cx="1965325" cy="1066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ick learning">
            <a:extLst>
              <a:ext uri="{FF2B5EF4-FFF2-40B4-BE49-F238E27FC236}">
                <a16:creationId xmlns:a16="http://schemas.microsoft.com/office/drawing/2014/main" id="{99AEC0D9-F119-E08F-6817-645C491D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0763F759-80E0-13E0-5AED-3C0BEF631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324600"/>
            <a:ext cx="4406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Means, McDaniel, Pennington (1989) </a:t>
            </a:r>
            <a:r>
              <a:rPr lang="en-US" altLang="en-US" sz="1800" i="1"/>
              <a:t>Alcohol</a:t>
            </a:r>
            <a:endParaRPr lang="en-US" altLang="en-US" sz="1800"/>
          </a:p>
        </p:txBody>
      </p:sp>
      <p:sp>
        <p:nvSpPr>
          <p:cNvPr id="14340" name="Slide Number Placeholder 1">
            <a:extLst>
              <a:ext uri="{FF2B5EF4-FFF2-40B4-BE49-F238E27FC236}">
                <a16:creationId xmlns:a16="http://schemas.microsoft.com/office/drawing/2014/main" id="{40B929B2-A598-87AB-1FF3-3A212FD76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8A1FFD-0484-4D9D-B97B-72E70434694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DF56F12-70E3-BC6E-2F1F-35E926598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-302200"/>
            <a:ext cx="10474325" cy="75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lide Number Placeholder 1">
            <a:extLst>
              <a:ext uri="{FF2B5EF4-FFF2-40B4-BE49-F238E27FC236}">
                <a16:creationId xmlns:a16="http://schemas.microsoft.com/office/drawing/2014/main" id="{365D1F48-FBF2-1BED-A4C5-406C6E622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226855-41BC-4A2E-8EDC-0303668860A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rat vabs">
            <a:extLst>
              <a:ext uri="{FF2B5EF4-FFF2-40B4-BE49-F238E27FC236}">
                <a16:creationId xmlns:a16="http://schemas.microsoft.com/office/drawing/2014/main" id="{DDC4C73D-62A9-AA25-82B2-FB3FB896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1921"/>
            <a:ext cx="9829800" cy="657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lide Number Placeholder 1">
            <a:extLst>
              <a:ext uri="{FF2B5EF4-FFF2-40B4-BE49-F238E27FC236}">
                <a16:creationId xmlns:a16="http://schemas.microsoft.com/office/drawing/2014/main" id="{8CCF2371-0E71-6FB1-FE67-D216DCDEC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EB8C34-262E-46C3-B8F3-2249CE15450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CAA5A-1E93-F71A-575A-233C76173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71850"/>
            <a:ext cx="10972800" cy="1143000"/>
          </a:xfrm>
        </p:spPr>
        <p:txBody>
          <a:bodyPr/>
          <a:lstStyle/>
          <a:p>
            <a:r>
              <a:rPr lang="en-US" dirty="0"/>
              <a:t>Red Flags/Screening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C730D-820E-3640-A2A7-8A5B3DD3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8973-D1CA-4041-B3FD-FB9325B8B3F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10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03FC9273-651B-1999-F635-89F98FECA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02" y="838200"/>
            <a:ext cx="40219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latin typeface="+mj-lt"/>
              </a:rPr>
              <a:t>True or False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3ED4150D-86B3-0A5C-713E-DD22FB5F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2133600"/>
            <a:ext cx="87781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200" dirty="0">
                <a:latin typeface="+mn-lt"/>
              </a:rPr>
              <a:t>Most patients with FASD are mentally retarded</a:t>
            </a:r>
          </a:p>
          <a:p>
            <a:pPr eaLnBrk="1" hangingPunct="1">
              <a:buFontTx/>
              <a:buChar char="•"/>
            </a:pPr>
            <a:r>
              <a:rPr lang="en-US" altLang="en-US" sz="3200" dirty="0">
                <a:latin typeface="+mn-lt"/>
              </a:rPr>
              <a:t>FAS is more severe than </a:t>
            </a:r>
            <a:r>
              <a:rPr lang="en-US" altLang="en-US" sz="3200" dirty="0" err="1">
                <a:latin typeface="+mn-lt"/>
              </a:rPr>
              <a:t>pFAS</a:t>
            </a:r>
            <a:r>
              <a:rPr lang="en-US" altLang="en-US" sz="3200" dirty="0">
                <a:latin typeface="+mn-lt"/>
              </a:rPr>
              <a:t>/ARND</a:t>
            </a:r>
          </a:p>
          <a:p>
            <a:pPr eaLnBrk="1" hangingPunct="1">
              <a:buFontTx/>
              <a:buChar char="•"/>
            </a:pPr>
            <a:r>
              <a:rPr lang="en-US" altLang="en-US" sz="3200" dirty="0">
                <a:latin typeface="+mn-lt"/>
              </a:rPr>
              <a:t>Children grow out of FASD</a:t>
            </a:r>
          </a:p>
          <a:p>
            <a:pPr eaLnBrk="1" hangingPunct="1">
              <a:buFontTx/>
              <a:buChar char="•"/>
            </a:pPr>
            <a:r>
              <a:rPr lang="en-US" altLang="en-US" sz="3200" dirty="0">
                <a:latin typeface="+mn-lt"/>
              </a:rPr>
              <a:t>FASD children can’t learn from mistakes</a:t>
            </a:r>
          </a:p>
          <a:p>
            <a:pPr eaLnBrk="1" hangingPunct="1">
              <a:buFontTx/>
              <a:buChar char="•"/>
            </a:pPr>
            <a:r>
              <a:rPr lang="en-US" altLang="en-US" sz="3200" dirty="0">
                <a:latin typeface="+mn-lt"/>
              </a:rPr>
              <a:t>FASD means children are born drunk</a:t>
            </a:r>
          </a:p>
          <a:p>
            <a:pPr eaLnBrk="1" hangingPunct="1">
              <a:buFontTx/>
              <a:buChar char="•"/>
            </a:pPr>
            <a:r>
              <a:rPr lang="en-US" altLang="en-US" sz="3200" dirty="0">
                <a:latin typeface="+mn-lt"/>
              </a:rPr>
              <a:t>Children with FASD can’t be treated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BBCD5762-D8D9-8800-FE2D-76A71841D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115300" cy="9366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>
                <a:latin typeface="+mn-lt"/>
              </a:rPr>
              <a:t>Red Flags </a:t>
            </a:r>
            <a:r>
              <a:rPr lang="en-US" dirty="0">
                <a:latin typeface="+mn-lt"/>
              </a:rPr>
              <a:t>in</a:t>
            </a:r>
            <a:r>
              <a:rPr lang="en-US" sz="4000" dirty="0">
                <a:latin typeface="+mn-lt"/>
              </a:rPr>
              <a:t> Records: Childhood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66E49C1-A010-AB72-0D2A-2D1273478D4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1295400"/>
            <a:ext cx="4286250" cy="52006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Prematurity / birth complications / seizures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Developmental delay (e.g., motor skills)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Early speech and language problems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Learning disabilities / SPECIAL EDUCATION </a:t>
            </a:r>
            <a:r>
              <a:rPr lang="en-US" sz="1600" dirty="0"/>
              <a:t>(school testing very helpful)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Academic problems in school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Behavior problems in school and elsewhere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Mental health diagnoses </a:t>
            </a:r>
            <a:r>
              <a:rPr lang="en-US" sz="1600" dirty="0"/>
              <a:t>prior psychological neuropsychological evaluations</a:t>
            </a:r>
          </a:p>
        </p:txBody>
      </p:sp>
      <p:pic>
        <p:nvPicPr>
          <p:cNvPr id="20484" name="Content Placeholder 3" descr="dd child.jpg">
            <a:extLst>
              <a:ext uri="{FF2B5EF4-FFF2-40B4-BE49-F238E27FC236}">
                <a16:creationId xmlns:a16="http://schemas.microsoft.com/office/drawing/2014/main" id="{7CFDB242-9E90-9C84-0EBB-D684BC4575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8077" y="1463677"/>
            <a:ext cx="4632323" cy="4632323"/>
          </a:xfr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350FB85F-DE57-1E02-8A07-F4B5DD561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Red Flags in Records: Adolescence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8577D80-5386-A6EE-38D3-F77F36299B4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66800" y="2209800"/>
            <a:ext cx="5029200" cy="4724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School failure, disruption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Mental </a:t>
            </a:r>
            <a:r>
              <a:rPr lang="en-US" sz="3200" dirty="0"/>
              <a:t>health</a:t>
            </a:r>
            <a:r>
              <a:rPr lang="en-US" sz="2400" dirty="0"/>
              <a:t> problems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Substance abuse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Sexually inappropriate behavior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Inability to fit in with age-peers</a:t>
            </a:r>
          </a:p>
          <a:p>
            <a:pPr marL="283500" indent="-283500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2400" dirty="0"/>
              <a:t>Ongoing self-regulation problems (viewed by adults as volitional)</a:t>
            </a:r>
          </a:p>
        </p:txBody>
      </p:sp>
      <p:pic>
        <p:nvPicPr>
          <p:cNvPr id="22532" name="Content Placeholder 2" descr="troubled teen.jpg">
            <a:extLst>
              <a:ext uri="{FF2B5EF4-FFF2-40B4-BE49-F238E27FC236}">
                <a16:creationId xmlns:a16="http://schemas.microsoft.com/office/drawing/2014/main" id="{02513E49-219E-BFE1-49BF-0FBABCD561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5988" y="1692139"/>
            <a:ext cx="5129212" cy="3565661"/>
          </a:xfrm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3DD3B7F0-1128-8256-C602-6FE82A1D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4763" defTabSz="642938">
              <a:spcBef>
                <a:spcPts val="913"/>
              </a:spcBef>
              <a:buSzPct val="100000"/>
              <a:buFont typeface="Comic Sans MS" panose="030F0702030302020204" pitchFamily="66" charset="0"/>
              <a:buChar char="•"/>
              <a:defRPr sz="3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1pPr>
            <a:lvl2pPr marL="4763" indent="-200025" defTabSz="642938">
              <a:spcBef>
                <a:spcPts val="775"/>
              </a:spcBef>
              <a:buSzPct val="100000"/>
              <a:buFont typeface="Comic Sans MS" panose="030F0702030302020204" pitchFamily="66" charset="0"/>
              <a:buChar char="–"/>
              <a:defRPr sz="27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2pPr>
            <a:lvl3pPr marL="4763" indent="-160338" defTabSz="642938">
              <a:spcBef>
                <a:spcPts val="638"/>
              </a:spcBef>
              <a:buSzPct val="100000"/>
              <a:buFont typeface="Comic Sans MS" panose="030F0702030302020204" pitchFamily="66" charset="0"/>
              <a:buChar char="•"/>
              <a:defRPr sz="22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3pPr>
            <a:lvl4pPr marL="4763" indent="-160338" defTabSz="642938">
              <a:spcBef>
                <a:spcPts val="563"/>
              </a:spcBef>
              <a:buSzPct val="100000"/>
              <a:buFont typeface="Comic Sans MS" panose="030F0702030302020204" pitchFamily="66" charset="0"/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4pPr>
            <a:lvl5pPr marL="4763" indent="-160338" defTabSz="642938">
              <a:spcBef>
                <a:spcPts val="563"/>
              </a:spcBef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5pPr>
            <a:lvl6pPr marL="461963" indent="-160338" defTabSz="642938" eaLnBrk="0" fontAlgn="base" hangingPunct="0">
              <a:spcBef>
                <a:spcPts val="563"/>
              </a:spcBef>
              <a:spcAft>
                <a:spcPct val="0"/>
              </a:spcAft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6pPr>
            <a:lvl7pPr marL="919163" indent="-160338" defTabSz="642938" eaLnBrk="0" fontAlgn="base" hangingPunct="0">
              <a:spcBef>
                <a:spcPts val="563"/>
              </a:spcBef>
              <a:spcAft>
                <a:spcPct val="0"/>
              </a:spcAft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7pPr>
            <a:lvl8pPr marL="1376363" indent="-160338" defTabSz="642938" eaLnBrk="0" fontAlgn="base" hangingPunct="0">
              <a:spcBef>
                <a:spcPts val="563"/>
              </a:spcBef>
              <a:spcAft>
                <a:spcPct val="0"/>
              </a:spcAft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8pPr>
            <a:lvl9pPr marL="1833563" indent="-160338" defTabSz="642938" eaLnBrk="0" fontAlgn="base" hangingPunct="0">
              <a:spcBef>
                <a:spcPts val="563"/>
              </a:spcBef>
              <a:spcAft>
                <a:spcPct val="0"/>
              </a:spcAft>
              <a:buSzPct val="100000"/>
              <a:buFont typeface="Comic Sans MS" panose="030F0702030302020204" pitchFamily="66" charset="0"/>
              <a:buChar char="»"/>
              <a:defRPr sz="2000">
                <a:solidFill>
                  <a:srgbClr val="FFFFFF"/>
                </a:solidFill>
                <a:latin typeface="Arial" panose="020B0604020202020204" pitchFamily="34" charset="0"/>
                <a:sym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cs typeface="Arial" panose="020B0604020202020204" pitchFamily="34" charset="0"/>
              </a:rPr>
              <a:t>PREVALENCE OF SECONDARY DISABILITIES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cs typeface="Arial" panose="020B0604020202020204" pitchFamily="34" charset="0"/>
              </a:rPr>
              <a:t>Across the Life Span</a:t>
            </a: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BD963305-0BD2-55A7-888D-8FAD16D3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5" y="990600"/>
            <a:ext cx="57467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100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90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80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70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60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50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40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30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20</a:t>
            </a:r>
          </a:p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9158989B-9B97-CD5B-74C5-F81C9330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24600"/>
            <a:ext cx="9144000" cy="5349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                   Ages 6-51 (n=408-415)		   Ages 21-51 (n=89-90)</a:t>
            </a:r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AD38D712-5080-2AC9-AE4C-AAA851C49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477000"/>
            <a:ext cx="457200" cy="228600"/>
          </a:xfrm>
          <a:prstGeom prst="rect">
            <a:avLst/>
          </a:prstGeom>
          <a:solidFill>
            <a:srgbClr val="DC3235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A68DD6DA-11C7-564B-B41B-58D1A936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6477000"/>
            <a:ext cx="457200" cy="228600"/>
          </a:xfrm>
          <a:prstGeom prst="rect">
            <a:avLst/>
          </a:prstGeom>
          <a:solidFill>
            <a:srgbClr val="53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6CC3C598-FB46-C600-5879-2D2C0698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144588"/>
            <a:ext cx="7867650" cy="38100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80" name="Line 8">
            <a:extLst>
              <a:ext uri="{FF2B5EF4-FFF2-40B4-BE49-F238E27FC236}">
                <a16:creationId xmlns:a16="http://schemas.microsoft.com/office/drawing/2014/main" id="{A4ABDA42-FCEA-152D-8CF2-5D63991FE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1525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>
            <a:extLst>
              <a:ext uri="{FF2B5EF4-FFF2-40B4-BE49-F238E27FC236}">
                <a16:creationId xmlns:a16="http://schemas.microsoft.com/office/drawing/2014/main" id="{05CE7E64-5A0A-7413-3FA4-25953ACD1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1906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>
            <a:extLst>
              <a:ext uri="{FF2B5EF4-FFF2-40B4-BE49-F238E27FC236}">
                <a16:creationId xmlns:a16="http://schemas.microsoft.com/office/drawing/2014/main" id="{8FD9E2F8-B06B-0738-9B4C-EDA107F65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287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>
            <a:extLst>
              <a:ext uri="{FF2B5EF4-FFF2-40B4-BE49-F238E27FC236}">
                <a16:creationId xmlns:a16="http://schemas.microsoft.com/office/drawing/2014/main" id="{700F3133-B7A6-7E10-7A2B-80EF2C382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668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>
            <a:extLst>
              <a:ext uri="{FF2B5EF4-FFF2-40B4-BE49-F238E27FC236}">
                <a16:creationId xmlns:a16="http://schemas.microsoft.com/office/drawing/2014/main" id="{85CA86C4-F8E1-8D78-FE49-B280D4F2A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3049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>
            <a:extLst>
              <a:ext uri="{FF2B5EF4-FFF2-40B4-BE49-F238E27FC236}">
                <a16:creationId xmlns:a16="http://schemas.microsoft.com/office/drawing/2014/main" id="{16EAE4AE-F1F4-F512-4ADB-E20A3DDB8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3430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>
            <a:extLst>
              <a:ext uri="{FF2B5EF4-FFF2-40B4-BE49-F238E27FC236}">
                <a16:creationId xmlns:a16="http://schemas.microsoft.com/office/drawing/2014/main" id="{FCA40DAB-AE11-D25A-9093-7938E7824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3811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>
            <a:extLst>
              <a:ext uri="{FF2B5EF4-FFF2-40B4-BE49-F238E27FC236}">
                <a16:creationId xmlns:a16="http://schemas.microsoft.com/office/drawing/2014/main" id="{C897F27E-5795-091B-0DB2-03950F35C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4192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>
            <a:extLst>
              <a:ext uri="{FF2B5EF4-FFF2-40B4-BE49-F238E27FC236}">
                <a16:creationId xmlns:a16="http://schemas.microsoft.com/office/drawing/2014/main" id="{2F8A8B46-5CC5-0767-57B7-C6CDDF42D5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4573588"/>
            <a:ext cx="786765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>
            <a:extLst>
              <a:ext uri="{FF2B5EF4-FFF2-40B4-BE49-F238E27FC236}">
                <a16:creationId xmlns:a16="http://schemas.microsoft.com/office/drawing/2014/main" id="{311EB3F5-F86C-5278-65FA-F0A085B1C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1144588"/>
            <a:ext cx="0" cy="3810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>
            <a:extLst>
              <a:ext uri="{FF2B5EF4-FFF2-40B4-BE49-F238E27FC236}">
                <a16:creationId xmlns:a16="http://schemas.microsoft.com/office/drawing/2014/main" id="{A991E96B-F6F1-B4B3-510D-AA13C5CD9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3200" y="1144588"/>
            <a:ext cx="0" cy="3810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Text Box 19">
            <a:extLst>
              <a:ext uri="{FF2B5EF4-FFF2-40B4-BE49-F238E27FC236}">
                <a16:creationId xmlns:a16="http://schemas.microsoft.com/office/drawing/2014/main" id="{874605B1-B84A-947E-7CB6-87590AB58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92388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%</a:t>
            </a:r>
            <a:endParaRPr lang="en-US" alt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9892" name="Rectangle 20">
            <a:extLst>
              <a:ext uri="{FF2B5EF4-FFF2-40B4-BE49-F238E27FC236}">
                <a16:creationId xmlns:a16="http://schemas.microsoft.com/office/drawing/2014/main" id="{9E82AC7B-943F-639B-368B-336A59374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371600"/>
            <a:ext cx="533400" cy="3581400"/>
          </a:xfrm>
          <a:prstGeom prst="rect">
            <a:avLst/>
          </a:prstGeom>
          <a:solidFill>
            <a:srgbClr val="DC323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3" name="Rectangle 21">
            <a:extLst>
              <a:ext uri="{FF2B5EF4-FFF2-40B4-BE49-F238E27FC236}">
                <a16:creationId xmlns:a16="http://schemas.microsoft.com/office/drawing/2014/main" id="{7787943F-7FE0-86B6-7DD8-C2AABABA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78188"/>
            <a:ext cx="533400" cy="1676400"/>
          </a:xfrm>
          <a:prstGeom prst="rect">
            <a:avLst/>
          </a:prstGeom>
          <a:solidFill>
            <a:srgbClr val="DC323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4" name="Rectangle 22">
            <a:extLst>
              <a:ext uri="{FF2B5EF4-FFF2-40B4-BE49-F238E27FC236}">
                <a16:creationId xmlns:a16="http://schemas.microsoft.com/office/drawing/2014/main" id="{75FA5562-6B65-2C6A-37EC-EDF2A856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354388"/>
            <a:ext cx="533400" cy="1600200"/>
          </a:xfrm>
          <a:prstGeom prst="rect">
            <a:avLst/>
          </a:prstGeom>
          <a:solidFill>
            <a:srgbClr val="DC323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5" name="Rectangle 23">
            <a:extLst>
              <a:ext uri="{FF2B5EF4-FFF2-40B4-BE49-F238E27FC236}">
                <a16:creationId xmlns:a16="http://schemas.microsoft.com/office/drawing/2014/main" id="{65F63AE6-CA8D-1820-5178-0E50F4CD6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735388"/>
            <a:ext cx="533400" cy="1219200"/>
          </a:xfrm>
          <a:prstGeom prst="rect">
            <a:avLst/>
          </a:prstGeom>
          <a:solidFill>
            <a:srgbClr val="DC323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6" name="Rectangle 24">
            <a:extLst>
              <a:ext uri="{FF2B5EF4-FFF2-40B4-BE49-F238E27FC236}">
                <a16:creationId xmlns:a16="http://schemas.microsoft.com/office/drawing/2014/main" id="{A09F2A2D-619F-7A21-4457-DD913449E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278188"/>
            <a:ext cx="533400" cy="1676400"/>
          </a:xfrm>
          <a:prstGeom prst="rect">
            <a:avLst/>
          </a:prstGeom>
          <a:solidFill>
            <a:srgbClr val="DC323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7" name="Rectangle 25">
            <a:extLst>
              <a:ext uri="{FF2B5EF4-FFF2-40B4-BE49-F238E27FC236}">
                <a16:creationId xmlns:a16="http://schemas.microsoft.com/office/drawing/2014/main" id="{171AA6A5-2D49-A664-CAB5-9D1E736C8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116388"/>
            <a:ext cx="533400" cy="838200"/>
          </a:xfrm>
          <a:prstGeom prst="rect">
            <a:avLst/>
          </a:prstGeom>
          <a:solidFill>
            <a:srgbClr val="DC323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8" name="Rectangle 26">
            <a:extLst>
              <a:ext uri="{FF2B5EF4-FFF2-40B4-BE49-F238E27FC236}">
                <a16:creationId xmlns:a16="http://schemas.microsoft.com/office/drawing/2014/main" id="{E0E7F60A-2CAB-6284-DAEB-DA455D96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754188"/>
            <a:ext cx="533400" cy="3200400"/>
          </a:xfrm>
          <a:prstGeom prst="rect">
            <a:avLst/>
          </a:prstGeom>
          <a:solidFill>
            <a:srgbClr val="53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899" name="Rectangle 27">
            <a:extLst>
              <a:ext uri="{FF2B5EF4-FFF2-40B4-BE49-F238E27FC236}">
                <a16:creationId xmlns:a16="http://schemas.microsoft.com/office/drawing/2014/main" id="{A0C794BD-1B4F-749B-4A72-8025D620B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1982788"/>
            <a:ext cx="533400" cy="2971800"/>
          </a:xfrm>
          <a:prstGeom prst="rect">
            <a:avLst/>
          </a:prstGeom>
          <a:solidFill>
            <a:srgbClr val="5300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900" name="Line 28">
            <a:extLst>
              <a:ext uri="{FF2B5EF4-FFF2-40B4-BE49-F238E27FC236}">
                <a16:creationId xmlns:a16="http://schemas.microsoft.com/office/drawing/2014/main" id="{A6588B32-6D1B-65C1-126E-8B31D715F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4954588"/>
            <a:ext cx="7867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901" name="Group 29">
            <a:extLst>
              <a:ext uri="{FF2B5EF4-FFF2-40B4-BE49-F238E27FC236}">
                <a16:creationId xmlns:a16="http://schemas.microsoft.com/office/drawing/2014/main" id="{5679186E-A755-C279-6C7C-BD72C35728E2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4953000"/>
            <a:ext cx="8458200" cy="1095375"/>
            <a:chOff x="432" y="3120"/>
            <a:chExt cx="5328" cy="690"/>
          </a:xfrm>
        </p:grpSpPr>
        <p:sp>
          <p:nvSpPr>
            <p:cNvPr id="79906" name="Text Box 30">
              <a:extLst>
                <a:ext uri="{FF2B5EF4-FFF2-40B4-BE49-F238E27FC236}">
                  <a16:creationId xmlns:a16="http://schemas.microsoft.com/office/drawing/2014/main" id="{7CCE0194-C338-714C-EC47-A5821C331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120"/>
              <a:ext cx="100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Mental Health Problems</a:t>
              </a:r>
            </a:p>
          </p:txBody>
        </p:sp>
        <p:sp>
          <p:nvSpPr>
            <p:cNvPr id="79907" name="Text Box 31">
              <a:extLst>
                <a:ext uri="{FF2B5EF4-FFF2-40B4-BE49-F238E27FC236}">
                  <a16:creationId xmlns:a16="http://schemas.microsoft.com/office/drawing/2014/main" id="{16EE8E49-9C8C-75CC-70A0-5C4158FD4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474"/>
              <a:ext cx="124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Disrupted School Experience</a:t>
              </a:r>
            </a:p>
          </p:txBody>
        </p:sp>
        <p:sp>
          <p:nvSpPr>
            <p:cNvPr id="79908" name="Text Box 32">
              <a:extLst>
                <a:ext uri="{FF2B5EF4-FFF2-40B4-BE49-F238E27FC236}">
                  <a16:creationId xmlns:a16="http://schemas.microsoft.com/office/drawing/2014/main" id="{C573351E-CE72-E94A-6C5D-95F34B9D7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3120"/>
              <a:ext cx="91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Trouble With the Law</a:t>
              </a:r>
            </a:p>
          </p:txBody>
        </p:sp>
        <p:sp>
          <p:nvSpPr>
            <p:cNvPr id="79909" name="Text Box 33">
              <a:extLst>
                <a:ext uri="{FF2B5EF4-FFF2-40B4-BE49-F238E27FC236}">
                  <a16:creationId xmlns:a16="http://schemas.microsoft.com/office/drawing/2014/main" id="{B13CE52D-69C0-29AC-2696-E2FBB5866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504"/>
              <a:ext cx="91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Confinement</a:t>
              </a:r>
            </a:p>
          </p:txBody>
        </p:sp>
        <p:sp>
          <p:nvSpPr>
            <p:cNvPr id="79910" name="Text Box 34">
              <a:extLst>
                <a:ext uri="{FF2B5EF4-FFF2-40B4-BE49-F238E27FC236}">
                  <a16:creationId xmlns:a16="http://schemas.microsoft.com/office/drawing/2014/main" id="{B80689A6-3352-78E2-2E8F-9F455DB66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3120"/>
              <a:ext cx="120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Inappropriate Sexual Behavior</a:t>
              </a:r>
            </a:p>
          </p:txBody>
        </p:sp>
        <p:sp>
          <p:nvSpPr>
            <p:cNvPr id="79911" name="Text Box 35">
              <a:extLst>
                <a:ext uri="{FF2B5EF4-FFF2-40B4-BE49-F238E27FC236}">
                  <a16:creationId xmlns:a16="http://schemas.microsoft.com/office/drawing/2014/main" id="{B7DE9D66-E6D8-8D29-8BFB-F91B28677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456"/>
              <a:ext cx="105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Alcohol &amp; Drug Problems</a:t>
              </a:r>
            </a:p>
          </p:txBody>
        </p:sp>
        <p:sp>
          <p:nvSpPr>
            <p:cNvPr id="79912" name="Text Box 36">
              <a:extLst>
                <a:ext uri="{FF2B5EF4-FFF2-40B4-BE49-F238E27FC236}">
                  <a16:creationId xmlns:a16="http://schemas.microsoft.com/office/drawing/2014/main" id="{F230CC81-3DB6-74AC-D5F0-226132CF3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120"/>
              <a:ext cx="86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Dependent Living</a:t>
              </a:r>
            </a:p>
          </p:txBody>
        </p:sp>
        <p:sp>
          <p:nvSpPr>
            <p:cNvPr id="79913" name="Text Box 37">
              <a:extLst>
                <a:ext uri="{FF2B5EF4-FFF2-40B4-BE49-F238E27FC236}">
                  <a16:creationId xmlns:a16="http://schemas.microsoft.com/office/drawing/2014/main" id="{68B0B319-F7D4-F3D3-3B97-3E9F898D2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3456"/>
              <a:ext cx="105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Problems with Employment</a:t>
              </a:r>
            </a:p>
          </p:txBody>
        </p:sp>
        <p:sp>
          <p:nvSpPr>
            <p:cNvPr id="79914" name="Line 38">
              <a:extLst>
                <a:ext uri="{FF2B5EF4-FFF2-40B4-BE49-F238E27FC236}">
                  <a16:creationId xmlns:a16="http://schemas.microsoft.com/office/drawing/2014/main" id="{CD657DAC-D5DF-7C09-7107-85F1CC0DB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3120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Line 39">
              <a:extLst>
                <a:ext uri="{FF2B5EF4-FFF2-40B4-BE49-F238E27FC236}">
                  <a16:creationId xmlns:a16="http://schemas.microsoft.com/office/drawing/2014/main" id="{54480BE7-5E90-4AA5-C714-F0E566F23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120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6" name="Line 40">
              <a:extLst>
                <a:ext uri="{FF2B5EF4-FFF2-40B4-BE49-F238E27FC236}">
                  <a16:creationId xmlns:a16="http://schemas.microsoft.com/office/drawing/2014/main" id="{4B36F8CA-BB23-7749-8096-D46CC03F0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3120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7" name="Line 41">
              <a:extLst>
                <a:ext uri="{FF2B5EF4-FFF2-40B4-BE49-F238E27FC236}">
                  <a16:creationId xmlns:a16="http://schemas.microsoft.com/office/drawing/2014/main" id="{29C57E1D-CE35-C347-2ABD-902D964FD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3120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2" name="Text Box 42">
            <a:extLst>
              <a:ext uri="{FF2B5EF4-FFF2-40B4-BE49-F238E27FC236}">
                <a16:creationId xmlns:a16="http://schemas.microsoft.com/office/drawing/2014/main" id="{8BC93722-E4A5-A53F-AE38-1885B22A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0668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Ages 6 - 51</a:t>
            </a:r>
          </a:p>
        </p:txBody>
      </p:sp>
      <p:sp>
        <p:nvSpPr>
          <p:cNvPr id="79903" name="Text Box 45">
            <a:extLst>
              <a:ext uri="{FF2B5EF4-FFF2-40B4-BE49-F238E27FC236}">
                <a16:creationId xmlns:a16="http://schemas.microsoft.com/office/drawing/2014/main" id="{C8D95A05-F569-67C2-7861-B8E9C9766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1081088"/>
            <a:ext cx="17526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Ages 21 - 51</a:t>
            </a:r>
          </a:p>
        </p:txBody>
      </p:sp>
      <p:sp>
        <p:nvSpPr>
          <p:cNvPr id="79904" name="Line 46">
            <a:extLst>
              <a:ext uri="{FF2B5EF4-FFF2-40B4-BE49-F238E27FC236}">
                <a16:creationId xmlns:a16="http://schemas.microsoft.com/office/drawing/2014/main" id="{ED6F4040-10FE-792F-4280-F8E648751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9906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Line 47">
            <a:extLst>
              <a:ext uri="{FF2B5EF4-FFF2-40B4-BE49-F238E27FC236}">
                <a16:creationId xmlns:a16="http://schemas.microsoft.com/office/drawing/2014/main" id="{7D544217-71CC-8E0A-01F6-7E8C6D6D9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324600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6B58D8B-409C-9353-5A81-E3D2204084A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35200" y="1828800"/>
            <a:ext cx="7450138" cy="32766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rebuchet MS" panose="020B0603020202020204" pitchFamily="34" charset="0"/>
              </a:rPr>
              <a:t>Only 7 of 90 adults with FASD</a:t>
            </a:r>
            <a:br>
              <a:rPr lang="en-US" altLang="en-US">
                <a:latin typeface="Trebuchet MS" panose="020B0603020202020204" pitchFamily="34" charset="0"/>
              </a:rPr>
            </a:br>
            <a:r>
              <a:rPr lang="en-US" altLang="en-US">
                <a:latin typeface="Trebuchet MS" panose="020B0603020202020204" pitchFamily="34" charset="0"/>
              </a:rPr>
              <a:t>were able to live independently</a:t>
            </a:r>
            <a:br>
              <a:rPr lang="en-US" altLang="en-US">
                <a:latin typeface="Trebuchet MS" panose="020B0603020202020204" pitchFamily="34" charset="0"/>
              </a:rPr>
            </a:br>
            <a:r>
              <a:rPr lang="en-US" altLang="en-US" u="sng">
                <a:latin typeface="Trebuchet MS" panose="020B0603020202020204" pitchFamily="34" charset="0"/>
              </a:rPr>
              <a:t>and</a:t>
            </a:r>
            <a:r>
              <a:rPr lang="en-US" altLang="en-US">
                <a:latin typeface="Trebuchet MS" panose="020B0603020202020204" pitchFamily="34" charset="0"/>
              </a:rPr>
              <a:t> without major employment problems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3F41-7F7E-8D7A-9992-100BA1D0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From </a:t>
            </a:r>
            <a:r>
              <a:rPr lang="en-US" sz="2400" i="1" dirty="0"/>
              <a:t>“The Lay of the Land” </a:t>
            </a:r>
            <a:r>
              <a:rPr lang="en-US" sz="2400" dirty="0"/>
              <a:t>by </a:t>
            </a:r>
            <a:r>
              <a:rPr lang="en-US" sz="2400" dirty="0" err="1"/>
              <a:t>Himmelreich</a:t>
            </a:r>
            <a:r>
              <a:rPr lang="en-US" sz="2400" dirty="0"/>
              <a:t>, </a:t>
            </a:r>
            <a:r>
              <a:rPr lang="en-US" sz="2400" dirty="0" err="1"/>
              <a:t>Lutke</a:t>
            </a:r>
            <a:r>
              <a:rPr lang="en-US" sz="2400" dirty="0"/>
              <a:t> &amp; Hargrove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E4EA-592B-124D-7A46-4A2DDCF4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449762"/>
          </a:xfrm>
        </p:spPr>
        <p:txBody>
          <a:bodyPr/>
          <a:lstStyle/>
          <a:p>
            <a:r>
              <a:rPr lang="en-US" sz="2800" dirty="0"/>
              <a:t>Thinking about FASD as a “whole body diagnosis”</a:t>
            </a:r>
          </a:p>
          <a:p>
            <a:pPr lvl="1"/>
            <a:r>
              <a:rPr lang="en-US" sz="2400" dirty="0"/>
              <a:t>Immune disorders </a:t>
            </a:r>
          </a:p>
          <a:p>
            <a:pPr lvl="1"/>
            <a:r>
              <a:rPr lang="en-US" sz="2400" dirty="0"/>
              <a:t>Autoimmune disorders </a:t>
            </a:r>
          </a:p>
          <a:p>
            <a:pPr lvl="1"/>
            <a:r>
              <a:rPr lang="en-US" sz="2400" dirty="0"/>
              <a:t>Cardiovascular system issues </a:t>
            </a:r>
          </a:p>
          <a:p>
            <a:pPr lvl="1"/>
            <a:r>
              <a:rPr lang="en-US" sz="2400" dirty="0"/>
              <a:t>Musculoskeletal issues </a:t>
            </a:r>
          </a:p>
          <a:p>
            <a:pPr lvl="1"/>
            <a:r>
              <a:rPr lang="en-US" sz="2400" dirty="0"/>
              <a:t>Vision/hearing issues </a:t>
            </a:r>
          </a:p>
          <a:p>
            <a:pPr lvl="1"/>
            <a:r>
              <a:rPr lang="en-US" sz="2400" dirty="0"/>
              <a:t>Reproductive health challenges </a:t>
            </a:r>
          </a:p>
          <a:p>
            <a:pPr lvl="1"/>
            <a:r>
              <a:rPr lang="en-US" sz="2400" dirty="0"/>
              <a:t>Endocrine/metabolic disorders </a:t>
            </a:r>
          </a:p>
          <a:p>
            <a:pPr lvl="1"/>
            <a:r>
              <a:rPr lang="en-US" sz="2400" dirty="0"/>
              <a:t>Sleep disorders </a:t>
            </a:r>
          </a:p>
          <a:p>
            <a:pPr lvl="1"/>
            <a:r>
              <a:rPr lang="en-US" sz="2400" dirty="0"/>
              <a:t>Mental health disorders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20A98-2B65-31BE-6483-1C91C522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504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5A836-8577-0B12-EA9B-FDFB89E0C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62767"/>
            <a:ext cx="5334000" cy="6904833"/>
          </a:xfrm>
        </p:spPr>
      </p:pic>
      <p:sp>
        <p:nvSpPr>
          <p:cNvPr id="24578" name="Title 1">
            <a:extLst>
              <a:ext uri="{FF2B5EF4-FFF2-40B4-BE49-F238E27FC236}">
                <a16:creationId xmlns:a16="http://schemas.microsoft.com/office/drawing/2014/main" id="{2BFA50E3-7703-38E9-1F40-659C2727F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altLang="en-US" dirty="0"/>
              <a:t>Screening Materials</a:t>
            </a:r>
          </a:p>
        </p:txBody>
      </p:sp>
      <p:sp>
        <p:nvSpPr>
          <p:cNvPr id="24581" name="Slide Number Placeholder 4">
            <a:extLst>
              <a:ext uri="{FF2B5EF4-FFF2-40B4-BE49-F238E27FC236}">
                <a16:creationId xmlns:a16="http://schemas.microsoft.com/office/drawing/2014/main" id="{2BD78BA7-96BD-4954-1658-EDC62CB3D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AF42F7B-EAE1-4642-BA81-7C8807C569E1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5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798A42-928B-77ED-C2AB-3595737E45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2" y="1"/>
            <a:ext cx="5295717" cy="6855276"/>
          </a:xfrm>
        </p:spPr>
      </p:pic>
      <p:sp>
        <p:nvSpPr>
          <p:cNvPr id="24581" name="Slide Number Placeholder 4">
            <a:extLst>
              <a:ext uri="{FF2B5EF4-FFF2-40B4-BE49-F238E27FC236}">
                <a16:creationId xmlns:a16="http://schemas.microsoft.com/office/drawing/2014/main" id="{2BD78BA7-96BD-4954-1658-EDC62CB3D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AF42F7B-EAE1-4642-BA81-7C8807C569E1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D977E6-13A6-C900-4819-19387CCFE3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4" y="0"/>
            <a:ext cx="5295716" cy="685527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6C118-887E-1F2D-5E11-23CD8552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DA887-9F3F-4961-9409-B5609847879C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DB3B8-CA80-9080-BCCE-AA0490A2D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2135551"/>
            <a:ext cx="7830511" cy="101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24 year old, right-handed Caucasian female </a:t>
            </a:r>
          </a:p>
          <a:p>
            <a:r>
              <a:rPr lang="en-US" dirty="0"/>
              <a:t>Single mother</a:t>
            </a:r>
          </a:p>
          <a:p>
            <a:pPr lvl="1"/>
            <a:r>
              <a:rPr lang="en-US" dirty="0"/>
              <a:t>Full custody of youngest son</a:t>
            </a:r>
          </a:p>
          <a:p>
            <a:r>
              <a:rPr lang="en-US" dirty="0"/>
              <a:t>Unemployed</a:t>
            </a:r>
          </a:p>
          <a:p>
            <a:pPr lvl="1"/>
            <a:r>
              <a:rPr lang="en-US" dirty="0"/>
              <a:t>Intensive in-patient drug treatment program</a:t>
            </a:r>
          </a:p>
          <a:p>
            <a:r>
              <a:rPr lang="en-US" dirty="0"/>
              <a:t>Referral question</a:t>
            </a:r>
          </a:p>
          <a:p>
            <a:pPr lvl="1"/>
            <a:r>
              <a:rPr lang="en-US" dirty="0"/>
              <a:t>Neuropsychological functioning </a:t>
            </a:r>
          </a:p>
          <a:p>
            <a:pPr lvl="1"/>
            <a:r>
              <a:rPr lang="en-US" dirty="0"/>
              <a:t>Possible FASD?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Presenting Complaints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Anxious to “start my life” by gaining an understanding of “what is going on in my head”</a:t>
            </a:r>
          </a:p>
          <a:p>
            <a:r>
              <a:rPr lang="en-US" dirty="0"/>
              <a:t>Feels that “something is wrong … which is preventing me from being able to be like others”</a:t>
            </a:r>
          </a:p>
          <a:p>
            <a:r>
              <a:rPr lang="en-US" dirty="0"/>
              <a:t>Long-standing problems across several domains </a:t>
            </a:r>
          </a:p>
          <a:p>
            <a:pPr lvl="1"/>
            <a:r>
              <a:rPr lang="en-US" dirty="0"/>
              <a:t>attention and concentration</a:t>
            </a:r>
          </a:p>
          <a:p>
            <a:pPr lvl="1"/>
            <a:r>
              <a:rPr lang="en-US" dirty="0"/>
              <a:t>learning and memory</a:t>
            </a:r>
          </a:p>
          <a:p>
            <a:pPr lvl="1"/>
            <a:r>
              <a:rPr lang="en-US" dirty="0"/>
              <a:t>expressive and receptive language</a:t>
            </a:r>
          </a:p>
          <a:p>
            <a:pPr lvl="1"/>
            <a:r>
              <a:rPr lang="en-US" dirty="0"/>
              <a:t>problem solving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B2F55383-A156-003A-430A-F5B89B37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290" y="76201"/>
            <a:ext cx="80271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j-lt"/>
              </a:rPr>
              <a:t>Fetal Alcohol Spectrum Disorder (FASD)</a:t>
            </a: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85FF352C-C5FE-C298-0C2E-E9652541B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011239"/>
            <a:ext cx="8839200" cy="50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143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dirty="0">
                <a:latin typeface="+mn-lt"/>
              </a:rPr>
              <a:t>FASD:  Umbrella term for group of conditions 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dirty="0">
                <a:latin typeface="+mn-lt"/>
              </a:rPr>
              <a:t>	caused by maternal alcohol consumption, 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dirty="0">
                <a:latin typeface="+mn-lt"/>
              </a:rPr>
              <a:t>	which result in CNS Dysfunction. </a:t>
            </a:r>
          </a:p>
          <a:p>
            <a:pPr lvl="2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dirty="0">
                <a:latin typeface="+mn-lt"/>
              </a:rPr>
              <a:t>FAS (fetal alcohol syndrome)</a:t>
            </a:r>
          </a:p>
          <a:p>
            <a:pPr lvl="2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dirty="0">
                <a:latin typeface="+mn-lt"/>
              </a:rPr>
              <a:t>PFAS (partial fetal alcohol syndrome)</a:t>
            </a:r>
          </a:p>
          <a:p>
            <a:pPr lvl="2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dirty="0">
                <a:latin typeface="+mn-lt"/>
              </a:rPr>
              <a:t>ARND (alcohol-related neurodevelopmental disorder)</a:t>
            </a:r>
          </a:p>
          <a:p>
            <a:pPr lvl="2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  <a:defRPr/>
            </a:pPr>
            <a:endParaRPr lang="en-US" altLang="en-US" sz="2000" dirty="0">
              <a:latin typeface="+mn-lt"/>
            </a:endParaRP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dirty="0"/>
              <a:t>FAE:  Previous term for PFAS, ARND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dirty="0"/>
              <a:t>ND-PAE: DSM-5 diagnosis indicating that an individual is on the FASD spectrum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endParaRPr lang="en-US" altLang="en-US" sz="3200" dirty="0"/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None/>
              <a:defRPr/>
            </a:pPr>
            <a:endParaRPr lang="en-US" altLang="en-US" dirty="0">
              <a:latin typeface="+mn-lt"/>
            </a:endParaRPr>
          </a:p>
        </p:txBody>
      </p:sp>
      <p:sp>
        <p:nvSpPr>
          <p:cNvPr id="6148" name="Slide Number Placeholder 1">
            <a:extLst>
              <a:ext uri="{FF2B5EF4-FFF2-40B4-BE49-F238E27FC236}">
                <a16:creationId xmlns:a16="http://schemas.microsoft.com/office/drawing/2014/main" id="{D10E1D30-FBE6-27AE-68E4-A19F9A36E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24EE58-46AE-4AED-9026-DC32E1F712F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and Employment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Jane reported that she “struggled a lot” throughout grade school years</a:t>
            </a:r>
          </a:p>
          <a:p>
            <a:pPr lvl="1"/>
            <a:r>
              <a:rPr lang="en-US" i="1" dirty="0"/>
              <a:t>Individualized Education Plan </a:t>
            </a:r>
            <a:r>
              <a:rPr lang="en-US" dirty="0"/>
              <a:t>(IEP) developed </a:t>
            </a:r>
          </a:p>
          <a:p>
            <a:pPr lvl="1"/>
            <a:r>
              <a:rPr lang="en-US" dirty="0"/>
              <a:t>special education classes by the time she was in 3</a:t>
            </a:r>
            <a:r>
              <a:rPr lang="en-US" baseline="30000" dirty="0"/>
              <a:t>rd</a:t>
            </a:r>
            <a:r>
              <a:rPr lang="en-US" dirty="0"/>
              <a:t> or 4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pPr lvl="1"/>
            <a:r>
              <a:rPr lang="en-US" dirty="0"/>
              <a:t>doing “hands on” work in a one-to-one situation was very helpful</a:t>
            </a:r>
          </a:p>
          <a:p>
            <a:pPr lvl="1"/>
            <a:r>
              <a:rPr lang="en-US" dirty="0"/>
              <a:t>dropped out of school in 6</a:t>
            </a:r>
            <a:r>
              <a:rPr lang="en-US" baseline="30000" dirty="0"/>
              <a:t>th</a:t>
            </a:r>
            <a:r>
              <a:rPr lang="en-US" dirty="0"/>
              <a:t> grade to be homeschooled</a:t>
            </a:r>
          </a:p>
          <a:p>
            <a:pPr lvl="1"/>
            <a:r>
              <a:rPr lang="en-US" dirty="0"/>
              <a:t>classroom experiences felt “very unsafe” due to teasing</a:t>
            </a:r>
          </a:p>
          <a:p>
            <a:pPr lvl="1"/>
            <a:r>
              <a:rPr lang="en-US" dirty="0"/>
              <a:t>has made at least two unsuccessful attempts to return to complete her GED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Employment </a:t>
            </a:r>
          </a:p>
          <a:p>
            <a:pPr lvl="1"/>
            <a:r>
              <a:rPr lang="en-US" dirty="0"/>
              <a:t>service-level jobs </a:t>
            </a:r>
          </a:p>
          <a:p>
            <a:pPr lvl="2"/>
            <a:r>
              <a:rPr lang="en-US" dirty="0"/>
              <a:t>courtesy clerk</a:t>
            </a:r>
          </a:p>
          <a:p>
            <a:pPr lvl="2"/>
            <a:r>
              <a:rPr lang="en-US" dirty="0"/>
              <a:t>stocked grocery store freezers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 Abuse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Alcohol use</a:t>
            </a:r>
          </a:p>
          <a:p>
            <a:pPr lvl="1"/>
            <a:r>
              <a:rPr lang="en-US" dirty="0"/>
              <a:t>began drinking at the age of 20; within a year, was consuming hard alcohol daily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Other drugs </a:t>
            </a:r>
          </a:p>
          <a:p>
            <a:pPr lvl="1"/>
            <a:r>
              <a:rPr lang="en-US" dirty="0"/>
              <a:t>Ecstasy and Methadone</a:t>
            </a:r>
          </a:p>
          <a:p>
            <a:pPr lvl="2"/>
            <a:r>
              <a:rPr lang="en-US" dirty="0"/>
              <a:t>methadone helped to “blank things out” and “made me feel normal so that I didn’t think about anything”.</a:t>
            </a:r>
          </a:p>
          <a:p>
            <a:pPr lvl="1"/>
            <a:r>
              <a:rPr lang="en-US" dirty="0"/>
              <a:t>Methamphetamine was drug of choice</a:t>
            </a:r>
          </a:p>
          <a:p>
            <a:pPr lvl="2"/>
            <a:r>
              <a:rPr lang="en-US" dirty="0"/>
              <a:t>Using 2 grams/day for period of 6 months </a:t>
            </a:r>
          </a:p>
          <a:p>
            <a:pPr lvl="3"/>
            <a:r>
              <a:rPr lang="en-US" dirty="0"/>
              <a:t>Smoking/snorting/injecting </a:t>
            </a:r>
          </a:p>
          <a:p>
            <a:pPr lvl="1"/>
            <a:r>
              <a:rPr lang="en-US" dirty="0"/>
              <a:t>denied use of all other illegal or legal substances</a:t>
            </a:r>
          </a:p>
          <a:p>
            <a:pPr lvl="1"/>
            <a:r>
              <a:rPr lang="en-US" dirty="0"/>
              <a:t>drug use has resulted in several contacts with the law, including a two-week jail sentence and a charge for possession of marijuana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Current/Past Psychiatric 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831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Felt depressed as a child </a:t>
            </a:r>
          </a:p>
          <a:p>
            <a:pPr lvl="1"/>
            <a:r>
              <a:rPr lang="en-US" dirty="0"/>
              <a:t>has struggled with depression daily for many years as an adult </a:t>
            </a:r>
          </a:p>
          <a:p>
            <a:pPr lvl="2"/>
            <a:r>
              <a:rPr lang="en-US" dirty="0"/>
              <a:t>Currently taking Celexa (20 mg/day) 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Reported times when she will feel happy and then begin to feel “really crappy”</a:t>
            </a:r>
          </a:p>
          <a:p>
            <a:pPr lvl="1"/>
            <a:r>
              <a:rPr lang="en-US" dirty="0"/>
              <a:t>behaviors do not appear to be related to any kind of manic episode</a:t>
            </a:r>
          </a:p>
          <a:p>
            <a:pPr lvl="2"/>
            <a:r>
              <a:rPr lang="en-US" dirty="0"/>
              <a:t>Self-regulation?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Becomes anxious in large crowds and when around new people</a:t>
            </a:r>
          </a:p>
          <a:p>
            <a:pPr lvl="1"/>
            <a:r>
              <a:rPr lang="en-US" dirty="0"/>
              <a:t>becomes hot and sweaty and feels like she is going to pass out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Denied experiencing hallucinations, delusions and/or paranoid ideation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current suicidal or homicidal ideation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Problems with sleep </a:t>
            </a:r>
          </a:p>
          <a:p>
            <a:pPr lvl="1"/>
            <a:r>
              <a:rPr lang="en-US" dirty="0"/>
              <a:t>impacted by stress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D7D3BB-3A45-DAD8-9C6B-B3477168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71850"/>
            <a:ext cx="10972800" cy="1143000"/>
          </a:xfrm>
        </p:spPr>
        <p:txBody>
          <a:bodyPr/>
          <a:lstStyle/>
          <a:p>
            <a:r>
              <a:rPr lang="en-US" dirty="0"/>
              <a:t>Neuropsychological Assessment for Diagnosis of an FASD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A5A8-10D8-A3D6-7EAF-0424D66B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23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08741F27-B841-B8EA-0EFA-CE5D9DBF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en-US" altLang="en-US" sz="3600" b="1" dirty="0"/>
              <a:t>Multiple FASD Diagnostic Systems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B307DC-4D9D-C5C3-8D5C-F99E10C0A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6583"/>
              </p:ext>
            </p:extLst>
          </p:nvPr>
        </p:nvGraphicFramePr>
        <p:xfrm>
          <a:off x="1752600" y="838199"/>
          <a:ext cx="8686800" cy="5410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12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Criteria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1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IOM/CDC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IQ &lt;-2sd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algn="l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Neuropsych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&lt;-1sd in 3 domains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12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UW FASDPN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IQ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&lt;-2sd OR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</a:rPr>
                        <a:t>Neuropsych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&lt;-2sd in 3 domains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1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Canadian Guidelines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IQ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&lt;-2sd OR  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</a:rPr>
                        <a:t>Neuropsych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&lt;-2sd in 3 domains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428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Hoyme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IQ &lt;-1.5sd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algn="l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Neuropsych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&lt;-1.5sd in 1 domain</a:t>
                      </a:r>
                    </a:p>
                    <a:p>
                      <a:pPr algn="l"/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Behavioral &lt;-1.5sd</a:t>
                      </a:r>
                    </a:p>
                    <a:p>
                      <a:pPr algn="l"/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Developmental Delay &lt;-1.5sd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931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DSM-5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(Neurobehavioral Disorder)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Deficit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in domains of: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Neurocognitive Function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Self-Regulation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Adaptive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D66A9-3582-A53D-77C0-E6D4D962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4C4F802-E41B-4C26-ABA9-2F941F316F7A}" type="slidenum">
              <a:rPr lang="en-US" altLang="en-US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B6467A47-C9F5-FC85-E590-31CE50BBF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tx1"/>
                </a:solidFill>
              </a:rPr>
              <a:t>EXPECTED NEUROPSYCHOLOGICAL 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47DD1-A430-7B4A-4BFE-1297AB836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143000"/>
            <a:ext cx="9144000" cy="54864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Alcohol nonspecific teratogen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Effects depend on timing and dose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Similar effects with drinking at different times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Rarely see IQ below 70 but often splits across domains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“Patchy” presentation rather than global or focal deficits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Academic deficits especially in arithmetic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Often Visuospatial Construction impairments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Often Attention/Impulsivity impairments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Social/Adaptive functioning deficits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Executive function deficits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Highly Suggestible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en-US" dirty="0"/>
              <a:t>Increased variability in performance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DDE47A5-4942-F1F1-3D4B-DC6D3E1D0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Battery for FASD Cases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A88A2E51-CDEC-4694-0BFE-12ECFF3466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IQ (WAIS-IV)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Achievement (WRAT-4) 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Visual Spatial Construction (RCFT)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Learning and Memory (CVLT, RCFT)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Attention (CPT)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Motor Coordination (Grooved Pegs, Finger Tap)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Executive Functions (WCST, DKEFS, COWAT, RFF, Stroop, ACT, Trails)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Auditory Comprehension (NAB)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Social Cognition (ACS)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Suggestibility (GSS2)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Adaptive Functioning direct assessment (TFLS)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Adaptive behaviors assessing 3 domains of functioning (Vineland Adaptive Behavior Scale VABS)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3AFC02A8-E168-1E59-0E6D-B50AA71E49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52400"/>
            <a:ext cx="4219426" cy="6557039"/>
          </a:xfrm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A39E060F-3815-5FE5-F030-957ED39C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00" y="964745"/>
            <a:ext cx="3787500" cy="574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Chart 29">
            <a:extLst>
              <a:ext uri="{FF2B5EF4-FFF2-40B4-BE49-F238E27FC236}">
                <a16:creationId xmlns:a16="http://schemas.microsoft.com/office/drawing/2014/main" id="{68E50AE6-BBBB-629D-280C-A6880D68D233}"/>
              </a:ext>
            </a:extLst>
          </p:cNvPr>
          <p:cNvGraphicFramePr>
            <a:graphicFrameLocks/>
          </p:cNvGraphicFramePr>
          <p:nvPr/>
        </p:nvGraphicFramePr>
        <p:xfrm>
          <a:off x="1701800" y="1016000"/>
          <a:ext cx="9017000" cy="551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9022862" imgH="5517358" progId="Excel.Chart.8">
                  <p:embed/>
                </p:oleObj>
              </mc:Choice>
              <mc:Fallback>
                <p:oleObj name="Chart" r:id="rId2" imgW="9022862" imgH="5517358" progId="Excel.Chart.8">
                  <p:embed/>
                  <p:pic>
                    <p:nvPicPr>
                      <p:cNvPr id="27650" name="Chart 29">
                        <a:extLst>
                          <a:ext uri="{FF2B5EF4-FFF2-40B4-BE49-F238E27FC236}">
                            <a16:creationId xmlns:a16="http://schemas.microsoft.com/office/drawing/2014/main" id="{68E50AE6-BBBB-629D-280C-A6880D68D23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1016000"/>
                        <a:ext cx="9017000" cy="551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Box 4">
            <a:extLst>
              <a:ext uri="{FF2B5EF4-FFF2-40B4-BE49-F238E27FC236}">
                <a16:creationId xmlns:a16="http://schemas.microsoft.com/office/drawing/2014/main" id="{E228B6EC-5F13-904F-4793-FC5332D33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102" y="25400"/>
            <a:ext cx="48862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/>
              <a:t>Neuropsychological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60D79-FF91-6CF7-AC33-D435F598A010}"/>
              </a:ext>
            </a:extLst>
          </p:cNvPr>
          <p:cNvSpPr txBox="1"/>
          <p:nvPr/>
        </p:nvSpPr>
        <p:spPr>
          <a:xfrm>
            <a:off x="1524000" y="1402257"/>
            <a:ext cx="369332" cy="246477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1200" dirty="0"/>
              <a:t>Standard Deviations (mean = 0, </a:t>
            </a:r>
            <a:r>
              <a:rPr lang="en-US" sz="1200" dirty="0" err="1"/>
              <a:t>sd</a:t>
            </a:r>
            <a:r>
              <a:rPr lang="en-US" sz="1200" dirty="0"/>
              <a:t> = 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9FCAED-3587-87A9-BB3F-15BF9DF9D7AB}"/>
              </a:ext>
            </a:extLst>
          </p:cNvPr>
          <p:cNvCxnSpPr/>
          <p:nvPr/>
        </p:nvCxnSpPr>
        <p:spPr>
          <a:xfrm rot="5400000">
            <a:off x="810419" y="2974181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8646DE-B45B-AF64-B6E2-277F7FE19EB7}"/>
              </a:ext>
            </a:extLst>
          </p:cNvPr>
          <p:cNvCxnSpPr/>
          <p:nvPr/>
        </p:nvCxnSpPr>
        <p:spPr>
          <a:xfrm rot="5400000">
            <a:off x="1313657" y="2974182"/>
            <a:ext cx="36576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9C198C-DC32-61E2-F355-2F36B6168F20}"/>
              </a:ext>
            </a:extLst>
          </p:cNvPr>
          <p:cNvCxnSpPr/>
          <p:nvPr/>
        </p:nvCxnSpPr>
        <p:spPr>
          <a:xfrm rot="5400000">
            <a:off x="2039144" y="2974181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CF08-79CB-66E5-4ACB-86486F87D317}"/>
              </a:ext>
            </a:extLst>
          </p:cNvPr>
          <p:cNvCxnSpPr/>
          <p:nvPr/>
        </p:nvCxnSpPr>
        <p:spPr>
          <a:xfrm rot="5400000">
            <a:off x="2582069" y="2974181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912349-EF78-22AD-0866-605B872C4F83}"/>
              </a:ext>
            </a:extLst>
          </p:cNvPr>
          <p:cNvCxnSpPr/>
          <p:nvPr/>
        </p:nvCxnSpPr>
        <p:spPr>
          <a:xfrm rot="5400000">
            <a:off x="2886869" y="2996406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7EE94-1352-F342-9D75-5E46A236E11D}"/>
              </a:ext>
            </a:extLst>
          </p:cNvPr>
          <p:cNvCxnSpPr/>
          <p:nvPr/>
        </p:nvCxnSpPr>
        <p:spPr>
          <a:xfrm rot="5400000">
            <a:off x="3305969" y="2974181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24EE0C-88D4-3468-7101-BA76F843E53E}"/>
              </a:ext>
            </a:extLst>
          </p:cNvPr>
          <p:cNvCxnSpPr/>
          <p:nvPr/>
        </p:nvCxnSpPr>
        <p:spPr>
          <a:xfrm rot="5400000">
            <a:off x="5772944" y="2897981"/>
            <a:ext cx="350520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17E89C-6EDE-114E-EAD4-07CF6716C95C}"/>
              </a:ext>
            </a:extLst>
          </p:cNvPr>
          <p:cNvCxnSpPr/>
          <p:nvPr/>
        </p:nvCxnSpPr>
        <p:spPr>
          <a:xfrm rot="5400000">
            <a:off x="4829969" y="2897981"/>
            <a:ext cx="350520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1" name="TextBox 16">
            <a:extLst>
              <a:ext uri="{FF2B5EF4-FFF2-40B4-BE49-F238E27FC236}">
                <a16:creationId xmlns:a16="http://schemas.microsoft.com/office/drawing/2014/main" id="{2199A405-E3F2-8714-DA49-5578CB571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904876"/>
            <a:ext cx="327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IQ</a:t>
            </a:r>
          </a:p>
        </p:txBody>
      </p:sp>
      <p:sp>
        <p:nvSpPr>
          <p:cNvPr id="27662" name="TextBox 17">
            <a:extLst>
              <a:ext uri="{FF2B5EF4-FFF2-40B4-BE49-F238E27FC236}">
                <a16:creationId xmlns:a16="http://schemas.microsoft.com/office/drawing/2014/main" id="{B8FA6DBC-54B8-69C0-A658-23A4FB306A7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63007" y="1034257"/>
            <a:ext cx="855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Academics</a:t>
            </a:r>
          </a:p>
        </p:txBody>
      </p:sp>
      <p:sp>
        <p:nvSpPr>
          <p:cNvPr id="27663" name="TextBox 18">
            <a:extLst>
              <a:ext uri="{FF2B5EF4-FFF2-40B4-BE49-F238E27FC236}">
                <a16:creationId xmlns:a16="http://schemas.microsoft.com/office/drawing/2014/main" id="{4790383F-C0DC-5EE5-298C-CCCC60ED8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917576"/>
            <a:ext cx="720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Memory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9ADA7D-EB53-9F6A-6170-F353DBB8321E}"/>
              </a:ext>
            </a:extLst>
          </p:cNvPr>
          <p:cNvSpPr txBox="1"/>
          <p:nvPr/>
        </p:nvSpPr>
        <p:spPr>
          <a:xfrm>
            <a:off x="3755094" y="708024"/>
            <a:ext cx="369332" cy="92057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Visuospatial</a:t>
            </a:r>
          </a:p>
        </p:txBody>
      </p:sp>
      <p:sp>
        <p:nvSpPr>
          <p:cNvPr id="27665" name="TextBox 21">
            <a:extLst>
              <a:ext uri="{FF2B5EF4-FFF2-40B4-BE49-F238E27FC236}">
                <a16:creationId xmlns:a16="http://schemas.microsoft.com/office/drawing/2014/main" id="{0B55A5F9-1994-56C9-0A62-F32FB5CCC8A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818732" y="1021557"/>
            <a:ext cx="773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Attention</a:t>
            </a:r>
          </a:p>
        </p:txBody>
      </p:sp>
      <p:sp>
        <p:nvSpPr>
          <p:cNvPr id="27666" name="TextBox 22">
            <a:extLst>
              <a:ext uri="{FF2B5EF4-FFF2-40B4-BE49-F238E27FC236}">
                <a16:creationId xmlns:a16="http://schemas.microsoft.com/office/drawing/2014/main" id="{CD9420DF-676F-07B2-CB8B-38F4A7B69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613" y="917576"/>
            <a:ext cx="582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Motor</a:t>
            </a:r>
          </a:p>
        </p:txBody>
      </p:sp>
      <p:sp>
        <p:nvSpPr>
          <p:cNvPr id="27667" name="TextBox 23">
            <a:extLst>
              <a:ext uri="{FF2B5EF4-FFF2-40B4-BE49-F238E27FC236}">
                <a16:creationId xmlns:a16="http://schemas.microsoft.com/office/drawing/2014/main" id="{2D3999D3-F775-DFC9-7EE8-F79FDE73A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51" y="917576"/>
            <a:ext cx="1357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Executive Function</a:t>
            </a:r>
          </a:p>
        </p:txBody>
      </p:sp>
      <p:sp>
        <p:nvSpPr>
          <p:cNvPr id="27668" name="TextBox 24">
            <a:extLst>
              <a:ext uri="{FF2B5EF4-FFF2-40B4-BE49-F238E27FC236}">
                <a16:creationId xmlns:a16="http://schemas.microsoft.com/office/drawing/2014/main" id="{5116E160-7E66-36D3-C0C0-4A7851A6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1173163"/>
            <a:ext cx="10842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High Structure</a:t>
            </a:r>
          </a:p>
        </p:txBody>
      </p:sp>
      <p:sp>
        <p:nvSpPr>
          <p:cNvPr id="27669" name="TextBox 25">
            <a:extLst>
              <a:ext uri="{FF2B5EF4-FFF2-40B4-BE49-F238E27FC236}">
                <a16:creationId xmlns:a16="http://schemas.microsoft.com/office/drawing/2014/main" id="{94E35477-C6F0-30A4-4F68-1287C36F5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1173163"/>
            <a:ext cx="1055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Low Structure</a:t>
            </a:r>
          </a:p>
        </p:txBody>
      </p:sp>
      <p:sp>
        <p:nvSpPr>
          <p:cNvPr id="27670" name="TextBox 26">
            <a:extLst>
              <a:ext uri="{FF2B5EF4-FFF2-40B4-BE49-F238E27FC236}">
                <a16:creationId xmlns:a16="http://schemas.microsoft.com/office/drawing/2014/main" id="{5AE4453E-4BE1-8B3A-B676-B4A36C9B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917576"/>
            <a:ext cx="1319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Adaptive Function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A757FC0-E130-3C9E-D586-FBFABA16E5E6}"/>
              </a:ext>
            </a:extLst>
          </p:cNvPr>
          <p:cNvCxnSpPr/>
          <p:nvPr/>
        </p:nvCxnSpPr>
        <p:spPr>
          <a:xfrm rot="5400000">
            <a:off x="2162969" y="2974181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D8B7E8A-7975-4BB0-16BA-7E2F7311A419}"/>
              </a:ext>
            </a:extLst>
          </p:cNvPr>
          <p:cNvSpPr txBox="1"/>
          <p:nvPr/>
        </p:nvSpPr>
        <p:spPr>
          <a:xfrm>
            <a:off x="4372465" y="804532"/>
            <a:ext cx="369332" cy="117666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42877A-67AE-E109-D9F0-370B47D7D4F6}"/>
              </a:ext>
            </a:extLst>
          </p:cNvPr>
          <p:cNvCxnSpPr/>
          <p:nvPr/>
        </p:nvCxnSpPr>
        <p:spPr>
          <a:xfrm rot="5400000">
            <a:off x="6095207" y="2971007"/>
            <a:ext cx="36576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DD9975-CEA3-3119-F4FA-3506416513A5}"/>
              </a:ext>
            </a:extLst>
          </p:cNvPr>
          <p:cNvCxnSpPr/>
          <p:nvPr/>
        </p:nvCxnSpPr>
        <p:spPr>
          <a:xfrm rot="5400000">
            <a:off x="6704807" y="2894807"/>
            <a:ext cx="3505200" cy="158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5" name="TextBox 31">
            <a:extLst>
              <a:ext uri="{FF2B5EF4-FFF2-40B4-BE49-F238E27FC236}">
                <a16:creationId xmlns:a16="http://schemas.microsoft.com/office/drawing/2014/main" id="{C072FFAB-A4A3-7B5E-179F-E0E8679E8F6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224713" y="1325563"/>
            <a:ext cx="10080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Suggestibility</a:t>
            </a:r>
          </a:p>
        </p:txBody>
      </p:sp>
      <p:sp>
        <p:nvSpPr>
          <p:cNvPr id="27676" name="TextBox 33">
            <a:extLst>
              <a:ext uri="{FF2B5EF4-FFF2-40B4-BE49-F238E27FC236}">
                <a16:creationId xmlns:a16="http://schemas.microsoft.com/office/drawing/2014/main" id="{BE7150CF-0A1B-848C-402B-C4A018EC3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1323976"/>
            <a:ext cx="558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Direct</a:t>
            </a:r>
          </a:p>
        </p:txBody>
      </p:sp>
      <p:sp>
        <p:nvSpPr>
          <p:cNvPr id="27677" name="TextBox 34">
            <a:extLst>
              <a:ext uri="{FF2B5EF4-FFF2-40B4-BE49-F238E27FC236}">
                <a16:creationId xmlns:a16="http://schemas.microsoft.com/office/drawing/2014/main" id="{D2376A5B-C32A-E73E-6309-1644A8CE7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075" y="1320801"/>
            <a:ext cx="8080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Informant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9259A8-3260-03D6-D1BE-6CB4A7FA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71850"/>
            <a:ext cx="10972800" cy="1143000"/>
          </a:xfrm>
        </p:spPr>
        <p:txBody>
          <a:bodyPr/>
          <a:lstStyle/>
          <a:p>
            <a:r>
              <a:rPr lang="en-US" dirty="0"/>
              <a:t>Jane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AE7DA-649D-B527-6CFD-E664572F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3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0064928-0F4A-7275-F2FB-28F5CDE7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52400"/>
            <a:ext cx="11320844" cy="718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282911"/>
              </p:ext>
            </p:extLst>
          </p:nvPr>
        </p:nvGraphicFramePr>
        <p:xfrm>
          <a:off x="838200" y="1295400"/>
          <a:ext cx="11049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90574" y="269383"/>
            <a:ext cx="6622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Neuropsychological Testing of Jane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703909"/>
            <a:ext cx="369332" cy="246477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dirty="0"/>
              <a:t>Standard Deviations (mean = 0, </a:t>
            </a:r>
            <a:r>
              <a:rPr lang="en-US" sz="1200" dirty="0" err="1"/>
              <a:t>sd</a:t>
            </a:r>
            <a:r>
              <a:rPr lang="en-US" sz="1200" dirty="0"/>
              <a:t> = 1)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2971006" y="3287751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968019" y="3276953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95400" y="115487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IQ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3768" y="911194"/>
            <a:ext cx="369332" cy="10442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>
                <a:latin typeface="+mn-lt"/>
              </a:rPr>
              <a:t>Visual/Spatial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5121030" y="949957"/>
            <a:ext cx="369332" cy="6982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dirty="0">
                <a:latin typeface="+mn-lt"/>
              </a:rPr>
              <a:t>Attention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62841" y="1177808"/>
            <a:ext cx="1481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Executive Function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24544" y="3275806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29000" y="1143001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Memory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4178331" y="3275806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714793" y="764404"/>
            <a:ext cx="369332" cy="133626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dirty="0">
                <a:latin typeface="+mn-lt"/>
              </a:rPr>
              <a:t>Processing Speed</a:t>
            </a:r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2474819" y="3275806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2346065" y="906769"/>
            <a:ext cx="369332" cy="76559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200" dirty="0">
                <a:latin typeface="+mn-lt"/>
              </a:rPr>
              <a:t>Academic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5400000">
            <a:off x="1243744" y="3285937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5140231" y="3275806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99461" y="1170802"/>
            <a:ext cx="582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20016" y="16538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35B88-1EAE-80D9-1744-3225C9E7C9DE}"/>
              </a:ext>
            </a:extLst>
          </p:cNvPr>
          <p:cNvSpPr txBox="1"/>
          <p:nvPr/>
        </p:nvSpPr>
        <p:spPr>
          <a:xfrm rot="16200000">
            <a:off x="9745331" y="1379362"/>
            <a:ext cx="1111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</a:t>
            </a:r>
            <a:r>
              <a:rPr lang="en-US" sz="1200" dirty="0"/>
              <a:t> </a:t>
            </a:r>
            <a:r>
              <a:rPr lang="en-US" sz="1200" dirty="0">
                <a:latin typeface="+mn-lt"/>
              </a:rPr>
              <a:t>Health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B46712-4ED1-FEAD-B10D-1DADA6725A72}"/>
              </a:ext>
            </a:extLst>
          </p:cNvPr>
          <p:cNvCxnSpPr/>
          <p:nvPr/>
        </p:nvCxnSpPr>
        <p:spPr>
          <a:xfrm rot="5400000">
            <a:off x="8328756" y="3275806"/>
            <a:ext cx="36576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370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Background">
            <a:extLst>
              <a:ext uri="{FF2B5EF4-FFF2-40B4-BE49-F238E27FC236}">
                <a16:creationId xmlns:a16="http://schemas.microsoft.com/office/drawing/2014/main" id="{5F637E18-EF26-4327-9077-7FFC67B98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3EED6667-6BE8-A2AB-422A-5A1D8972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502" y="212575"/>
            <a:ext cx="7015498" cy="12352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Diagnostic Impression 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A516BC-DAED-5116-291E-5B61015B60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977503"/>
              </p:ext>
            </p:extLst>
          </p:nvPr>
        </p:nvGraphicFramePr>
        <p:xfrm>
          <a:off x="1054221" y="1850529"/>
          <a:ext cx="10083163" cy="439787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201424">
                  <a:extLst>
                    <a:ext uri="{9D8B030D-6E8A-4147-A177-3AD203B41FA5}">
                      <a16:colId xmlns:a16="http://schemas.microsoft.com/office/drawing/2014/main" val="1633056914"/>
                    </a:ext>
                  </a:extLst>
                </a:gridCol>
                <a:gridCol w="8881739">
                  <a:extLst>
                    <a:ext uri="{9D8B030D-6E8A-4147-A177-3AD203B41FA5}">
                      <a16:colId xmlns:a16="http://schemas.microsoft.com/office/drawing/2014/main" val="344362030"/>
                    </a:ext>
                  </a:extLst>
                </a:gridCol>
              </a:tblGrid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AXIS I:   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Cognitive Disorder NOS (294.9)</a:t>
                      </a:r>
                      <a:endParaRPr lang="en-US" sz="1800" b="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155745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Learning Disorder NOS (315.9)</a:t>
                      </a:r>
                      <a:endParaRPr lang="en-US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754977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Dysthymic Disorder with Early Onset (300.4) – provisional</a:t>
                      </a:r>
                      <a:endParaRPr lang="en-US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058124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Panic Disorder with Agoraphobia (300.21) – provisional</a:t>
                      </a:r>
                      <a:endParaRPr lang="en-US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030619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Generalized Anxiety Disorder (300.02) – provisional</a:t>
                      </a:r>
                      <a:endParaRPr lang="en-US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55985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AXIS II:   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Diagnosis Deferred</a:t>
                      </a:r>
                      <a:endParaRPr lang="en-US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41524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AXIS III:  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Alopecia (704.00)</a:t>
                      </a:r>
                      <a:endParaRPr lang="en-US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01530"/>
                  </a:ext>
                </a:extLst>
              </a:tr>
              <a:tr h="84765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AXIS IV:  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Educational problems </a:t>
                      </a:r>
                      <a:r>
                        <a:rPr lang="en-US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(academic problems; possible nonverbal learning disability); </a:t>
                      </a:r>
                      <a:r>
                        <a:rPr lang="en-US" sz="18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occupational problems </a:t>
                      </a:r>
                      <a:r>
                        <a:rPr lang="en-US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(concerns about finding gainful employment upon completion of in-patient treatment program); </a:t>
                      </a:r>
                      <a:r>
                        <a:rPr lang="en-US" sz="18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economic problems </a:t>
                      </a:r>
                      <a:r>
                        <a:rPr lang="en-US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(inadequate finances; short-term extension of TANF benefits required)</a:t>
                      </a:r>
                      <a:endParaRPr lang="en-US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70758"/>
                  </a:ext>
                </a:extLst>
              </a:tr>
              <a:tr h="37462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AXIS V:   </a:t>
                      </a:r>
                      <a:endParaRPr lang="en-US" sz="18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168179" marT="56059" marB="56059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Current GAF: 52</a:t>
                      </a:r>
                      <a:endParaRPr lang="en-US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119" marR="42044" marT="56059" marB="5605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152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361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7D912E-A274-E5B0-2C3D-0BCF3EC16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 of Assessing Adults for FASD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F01B06-7119-CD0F-F9D9-20F4E50A6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</a:t>
            </a:r>
            <a:r>
              <a:rPr lang="en-US" b="1" dirty="0"/>
              <a:t>NOT</a:t>
            </a:r>
            <a:r>
              <a:rPr lang="en-US" dirty="0"/>
              <a:t> the neuropsychological evaluation itself</a:t>
            </a:r>
          </a:p>
          <a:p>
            <a:r>
              <a:rPr lang="en-US" dirty="0"/>
              <a:t>It </a:t>
            </a:r>
            <a:r>
              <a:rPr lang="en-US" b="1" dirty="0"/>
              <a:t>IS</a:t>
            </a:r>
            <a:r>
              <a:rPr lang="en-US" dirty="0"/>
              <a:t> confirming prenatal alcohol exposure, especially as the individual gets older</a:t>
            </a:r>
          </a:p>
          <a:p>
            <a:r>
              <a:rPr lang="en-US" dirty="0"/>
              <a:t>It </a:t>
            </a:r>
            <a:r>
              <a:rPr lang="en-US" b="1" dirty="0"/>
              <a:t>IS</a:t>
            </a:r>
            <a:r>
              <a:rPr lang="en-US" dirty="0"/>
              <a:t> obtaining the records/reports that confirm cognitive challenges from an early age (that predates other possible causes such as TBI, substance use,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DE076-2100-9341-8DD6-9AABFBA5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834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9259A8-3260-03D6-D1BE-6CB4A7FA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143000"/>
          </a:xfrm>
        </p:spPr>
        <p:txBody>
          <a:bodyPr/>
          <a:lstStyle/>
          <a:p>
            <a:r>
              <a:rPr lang="en-US" sz="6600" dirty="0"/>
              <a:t>Intervention Across</a:t>
            </a:r>
            <a:br>
              <a:rPr lang="en-US" sz="6600" dirty="0"/>
            </a:br>
            <a:r>
              <a:rPr lang="en-US" sz="6600" dirty="0"/>
              <a:t> the Lifespan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AE7DA-649D-B527-6CFD-E664572F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0C5D4B-4472-7854-6550-C2637563F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438400"/>
            <a:ext cx="7391400" cy="373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A8511-8F19-154E-8886-99D2E49545C3}"/>
              </a:ext>
            </a:extLst>
          </p:cNvPr>
          <p:cNvSpPr txBox="1"/>
          <p:nvPr/>
        </p:nvSpPr>
        <p:spPr>
          <a:xfrm>
            <a:off x="6477000" y="6336268"/>
            <a:ext cx="472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</a:rPr>
              <a:t>Stages of Human Development: What It Is &amp; Why It’s Important (maryville.edu)</a:t>
            </a:r>
          </a:p>
        </p:txBody>
      </p:sp>
    </p:spTree>
    <p:extLst>
      <p:ext uri="{BB962C8B-B14F-4D97-AF65-F5344CB8AC3E}">
        <p14:creationId xmlns:p14="http://schemas.microsoft.com/office/powerpoint/2010/main" val="264899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E088-1649-7697-F28E-6C2D765D9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69CE1-9C71-06AB-0088-3BFE4D0FA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to “see things differently”</a:t>
            </a:r>
          </a:p>
          <a:p>
            <a:r>
              <a:rPr lang="en-US" dirty="0"/>
              <a:t>Brief reminder re: cognitive skills impacted by PAE</a:t>
            </a:r>
          </a:p>
          <a:p>
            <a:r>
              <a:rPr lang="en-US" dirty="0"/>
              <a:t>The importance of … </a:t>
            </a:r>
          </a:p>
          <a:p>
            <a:r>
              <a:rPr lang="en-US" dirty="0"/>
              <a:t>Magic Keys  </a:t>
            </a:r>
          </a:p>
          <a:p>
            <a:r>
              <a:rPr lang="en-US" dirty="0"/>
              <a:t>Thinking about intervention across the lifespan</a:t>
            </a:r>
          </a:p>
          <a:p>
            <a:r>
              <a:rPr lang="en-US" dirty="0"/>
              <a:t>The “</a:t>
            </a:r>
            <a:r>
              <a:rPr lang="en-US"/>
              <a:t>big picture”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76C5D-9A6B-4B4D-1755-CFEEAFFB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71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57F1-3131-10BF-0BE5-E206CE95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0972800" cy="1143000"/>
          </a:xfrm>
        </p:spPr>
        <p:txBody>
          <a:bodyPr/>
          <a:lstStyle/>
          <a:p>
            <a:r>
              <a:rPr lang="en-US" sz="3600" dirty="0"/>
              <a:t>Cultural Humility &amp; Provision of Care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8FF908-84E7-A259-D1D4-F8CC3B25E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9311"/>
            <a:ext cx="6705600" cy="41910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i="1" dirty="0"/>
              <a:t>“Individuals from all cultural backgrounds deserve respect and attention in a treatment environment, and the significance of culture needs to be recognized in relation to many different areas of a person's life [including] race, ethnicity, gender, sexual orientation, age, socioeconomic status, religious/spiritual orientation, language, etc.”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86B1CA-EE1D-E8A4-29ED-4128397F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892544"/>
            <a:ext cx="3290683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CCBFE-73EF-0F68-B155-25868D91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600" y="6245225"/>
            <a:ext cx="5638800" cy="307975"/>
          </a:xfrm>
        </p:spPr>
        <p:txBody>
          <a:bodyPr/>
          <a:lstStyle/>
          <a:p>
            <a:pPr>
              <a:defRPr/>
            </a:pPr>
            <a:r>
              <a:rPr lang="en-US" altLang="en-US" sz="1200" dirty="0"/>
              <a:t>https://www.thisishowyoucan.com/post/__wheel_of_power_and_privilege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CACCA4-03C4-9813-D2D5-267983181C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67000" y="838200"/>
            <a:ext cx="716280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38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2C3FA-DEBF-378D-7012-13F53B0E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97625"/>
            <a:ext cx="5410200" cy="307975"/>
          </a:xfrm>
        </p:spPr>
        <p:txBody>
          <a:bodyPr/>
          <a:lstStyle/>
          <a:p>
            <a:pPr>
              <a:defRPr/>
            </a:pPr>
            <a:r>
              <a:rPr lang="en-US" altLang="en-US" sz="1100" dirty="0"/>
              <a:t>http://www.aboveaveragethoughts.com/2018/10/08/seeing-things-differently</a:t>
            </a:r>
            <a:r>
              <a:rPr lang="en-US" altLang="en-US" dirty="0"/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257153-C707-C2A8-0253-B2E4B6DC2A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609600"/>
            <a:ext cx="10972800" cy="1143000"/>
          </a:xfrm>
        </p:spPr>
        <p:txBody>
          <a:bodyPr/>
          <a:lstStyle/>
          <a:p>
            <a:r>
              <a:rPr lang="en-US" dirty="0"/>
              <a:t>Seeing things differently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6BEA8-4C01-814B-CA0E-58667DD3A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411406"/>
            <a:ext cx="5791200" cy="31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3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0FEAAD-2153-64C3-CEDA-5C1B4F7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5622"/>
            <a:ext cx="10972800" cy="917377"/>
          </a:xfrm>
        </p:spPr>
        <p:txBody>
          <a:bodyPr/>
          <a:lstStyle/>
          <a:p>
            <a:r>
              <a:rPr lang="en-US" dirty="0"/>
              <a:t>Shifting Our Perspective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65150-2B21-A910-23EB-3B87A4327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161" y="1876564"/>
            <a:ext cx="4495800" cy="4343400"/>
          </a:xfrm>
        </p:spPr>
        <p:txBody>
          <a:bodyPr/>
          <a:lstStyle/>
          <a:p>
            <a:r>
              <a:rPr lang="en-US" dirty="0"/>
              <a:t>Won’t </a:t>
            </a:r>
          </a:p>
          <a:p>
            <a:r>
              <a:rPr lang="en-US" dirty="0"/>
              <a:t>Bad… annoying</a:t>
            </a:r>
          </a:p>
          <a:p>
            <a:r>
              <a:rPr lang="en-US" dirty="0"/>
              <a:t>Lies</a:t>
            </a:r>
          </a:p>
          <a:p>
            <a:r>
              <a:rPr lang="en-US" dirty="0"/>
              <a:t>Immature</a:t>
            </a:r>
          </a:p>
          <a:p>
            <a:r>
              <a:rPr lang="en-US" dirty="0"/>
              <a:t>Trying to get attention </a:t>
            </a:r>
          </a:p>
          <a:p>
            <a:r>
              <a:rPr lang="en-US" dirty="0"/>
              <a:t>Doesn’t try </a:t>
            </a:r>
          </a:p>
          <a:p>
            <a:r>
              <a:rPr lang="en-US" dirty="0"/>
              <a:t>Mean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118160-93EB-60B0-1203-4B750B5F1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3961" y="1828800"/>
            <a:ext cx="4909839" cy="4343400"/>
          </a:xfrm>
        </p:spPr>
        <p:txBody>
          <a:bodyPr/>
          <a:lstStyle/>
          <a:p>
            <a:r>
              <a:rPr lang="en-US" dirty="0"/>
              <a:t>Can’t </a:t>
            </a:r>
          </a:p>
          <a:p>
            <a:r>
              <a:rPr lang="en-US" dirty="0"/>
              <a:t>Frustrated … challenged</a:t>
            </a:r>
          </a:p>
          <a:p>
            <a:r>
              <a:rPr lang="en-US" dirty="0"/>
              <a:t>Tells stories </a:t>
            </a:r>
            <a:r>
              <a:rPr lang="en-US" dirty="0">
                <a:sym typeface="Wingdings" panose="05000000000000000000" pitchFamily="2" charset="2"/>
              </a:rPr>
              <a:t> memory gaps </a:t>
            </a:r>
          </a:p>
          <a:p>
            <a:r>
              <a:rPr lang="en-US" dirty="0">
                <a:sym typeface="Wingdings" panose="05000000000000000000" pitchFamily="2" charset="2"/>
              </a:rPr>
              <a:t>Is developmentally younger </a:t>
            </a:r>
          </a:p>
          <a:p>
            <a:r>
              <a:rPr lang="en-US" dirty="0">
                <a:sym typeface="Wingdings" panose="05000000000000000000" pitchFamily="2" charset="2"/>
              </a:rPr>
              <a:t>Needing contact/support </a:t>
            </a:r>
          </a:p>
          <a:p>
            <a:r>
              <a:rPr lang="en-US" dirty="0">
                <a:sym typeface="Wingdings" panose="05000000000000000000" pitchFamily="2" charset="2"/>
              </a:rPr>
              <a:t>Exhausted/can’t get started</a:t>
            </a:r>
          </a:p>
          <a:p>
            <a:r>
              <a:rPr lang="en-US" dirty="0">
                <a:sym typeface="Wingdings" panose="05000000000000000000" pitchFamily="2" charset="2"/>
              </a:rPr>
              <a:t>Defensive/hurt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C1FB5-7D4A-1D34-9FA0-048716AAA4C3}"/>
              </a:ext>
            </a:extLst>
          </p:cNvPr>
          <p:cNvSpPr txBox="1"/>
          <p:nvPr/>
        </p:nvSpPr>
        <p:spPr>
          <a:xfrm>
            <a:off x="3505200" y="64770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+mn-lt"/>
              </a:rPr>
              <a:t>With thanks to Heather Carmichael Olson, PhD, Diane </a:t>
            </a:r>
            <a:r>
              <a:rPr lang="en-US" sz="1200" dirty="0" err="1">
                <a:latin typeface="+mn-lt"/>
              </a:rPr>
              <a:t>Malbin</a:t>
            </a:r>
            <a:r>
              <a:rPr lang="en-US" sz="1200" dirty="0">
                <a:latin typeface="+mn-lt"/>
              </a:rPr>
              <a:t>, MSW and Natasha Reid, PhD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0C05C06-526B-5604-A399-775825E56C69}"/>
              </a:ext>
            </a:extLst>
          </p:cNvPr>
          <p:cNvSpPr/>
          <p:nvPr/>
        </p:nvSpPr>
        <p:spPr bwMode="auto">
          <a:xfrm>
            <a:off x="4767561" y="2870339"/>
            <a:ext cx="1447800" cy="1295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36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57F1-3131-10BF-0BE5-E206CE95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B6057-5FC1-BDA2-D91C-841329E5383B}"/>
              </a:ext>
            </a:extLst>
          </p:cNvPr>
          <p:cNvSpPr txBox="1"/>
          <p:nvPr/>
        </p:nvSpPr>
        <p:spPr>
          <a:xfrm>
            <a:off x="9601200" y="642947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Carmichael Olson (2010)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09DEDF6-DA31-A278-B2F3-6B4AA5FA3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283875"/>
              </p:ext>
            </p:extLst>
          </p:nvPr>
        </p:nvGraphicFramePr>
        <p:xfrm>
          <a:off x="152400" y="1553517"/>
          <a:ext cx="11353800" cy="4876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A812361-57BA-F822-0067-4DF5CAC05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381000"/>
            <a:ext cx="7338391" cy="10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9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29492625-BAB9-6C36-1C55-735BD5795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516" y="685801"/>
            <a:ext cx="59586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j-lt"/>
              </a:rPr>
              <a:t>Alcohol is a Teratogenic Drug</a:t>
            </a:r>
          </a:p>
        </p:txBody>
      </p:sp>
      <p:sp>
        <p:nvSpPr>
          <p:cNvPr id="13315" name="Text Box 5">
            <a:extLst>
              <a:ext uri="{FF2B5EF4-FFF2-40B4-BE49-F238E27FC236}">
                <a16:creationId xmlns:a16="http://schemas.microsoft.com/office/drawing/2014/main" id="{A19D6405-8296-0EE5-F482-FDAAB9DB0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5" y="1828801"/>
            <a:ext cx="7621588" cy="35401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143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3200" dirty="0">
                <a:solidFill>
                  <a:srgbClr val="FFFF66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200" dirty="0"/>
              <a:t>Alcohol freely passes from the mother’s 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sz="3200" dirty="0"/>
              <a:t>	blood into the fetus.</a:t>
            </a:r>
          </a:p>
          <a:p>
            <a:pPr marL="571500" lvl="1" indent="-457200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A fetus has no functioning liver early in</a:t>
            </a:r>
            <a:endParaRPr lang="en-US" altLang="en-US" dirty="0"/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sz="3200" dirty="0"/>
              <a:t>	gestation.</a:t>
            </a:r>
          </a:p>
          <a:p>
            <a:pPr marL="571500" lvl="1" indent="-457200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Fetal brain cell death commences within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en-US" altLang="en-US" sz="3200" dirty="0"/>
              <a:t>	12 hours of maternal alcohol exposure.</a:t>
            </a:r>
            <a:endParaRPr lang="en-US" altLang="en-US" dirty="0"/>
          </a:p>
          <a:p>
            <a:pPr marL="571500" lvl="1" indent="-457200" eaLnBrk="1" hangingPunct="1">
              <a:spcBef>
                <a:spcPct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US" altLang="en-US" sz="3200" dirty="0"/>
          </a:p>
        </p:txBody>
      </p:sp>
      <p:sp>
        <p:nvSpPr>
          <p:cNvPr id="7172" name="Slide Number Placeholder 1">
            <a:extLst>
              <a:ext uri="{FF2B5EF4-FFF2-40B4-BE49-F238E27FC236}">
                <a16:creationId xmlns:a16="http://schemas.microsoft.com/office/drawing/2014/main" id="{45FA6AAE-A20B-C60F-D07C-41B053D95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E652A0-7746-4EC5-9E61-C6275D18196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E333-7E60-0D82-B6FB-C7197209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ABCs of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6C03E-EDB7-9F2E-BC09-DA479B50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800600"/>
          </a:xfrm>
        </p:spPr>
        <p:txBody>
          <a:bodyPr/>
          <a:lstStyle/>
          <a:p>
            <a:r>
              <a:rPr lang="en-US" dirty="0"/>
              <a:t>Antecedents/Setting events </a:t>
            </a:r>
          </a:p>
          <a:p>
            <a:r>
              <a:rPr lang="en-US" dirty="0"/>
              <a:t>Behavior </a:t>
            </a:r>
          </a:p>
          <a:p>
            <a:pPr lvl="1"/>
            <a:r>
              <a:rPr lang="en-US" dirty="0"/>
              <a:t>What is the function of the behavior?</a:t>
            </a:r>
          </a:p>
          <a:p>
            <a:pPr lvl="2"/>
            <a:r>
              <a:rPr lang="en-US" dirty="0"/>
              <a:t>To get something?</a:t>
            </a:r>
          </a:p>
          <a:p>
            <a:pPr lvl="2"/>
            <a:r>
              <a:rPr lang="en-US" dirty="0"/>
              <a:t>To avoid something?</a:t>
            </a:r>
          </a:p>
          <a:p>
            <a:pPr lvl="2"/>
            <a:r>
              <a:rPr lang="en-US" b="1" dirty="0"/>
              <a:t>Is a sensory need being met?</a:t>
            </a:r>
          </a:p>
          <a:p>
            <a:r>
              <a:rPr lang="en-US" dirty="0"/>
              <a:t>Consequence</a:t>
            </a:r>
          </a:p>
          <a:p>
            <a:pPr lvl="1"/>
            <a:r>
              <a:rPr lang="en-US" dirty="0"/>
              <a:t>How do we find “the better way” a need to be met?</a:t>
            </a:r>
          </a:p>
        </p:txBody>
      </p:sp>
      <p:pic>
        <p:nvPicPr>
          <p:cNvPr id="4" name="Picture 3" descr="A group of blocks with letters on them&#10;&#10;Description automatically generated">
            <a:extLst>
              <a:ext uri="{FF2B5EF4-FFF2-40B4-BE49-F238E27FC236}">
                <a16:creationId xmlns:a16="http://schemas.microsoft.com/office/drawing/2014/main" id="{838BD49F-3D54-7242-29E3-C35A2C0F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99" y="3352800"/>
            <a:ext cx="4131564" cy="1465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F8046-FCF0-4074-6F4F-851F2E5AE55F}"/>
              </a:ext>
            </a:extLst>
          </p:cNvPr>
          <p:cNvSpPr txBox="1"/>
          <p:nvPr/>
        </p:nvSpPr>
        <p:spPr>
          <a:xfrm>
            <a:off x="6096000" y="6535579"/>
            <a:ext cx="632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n-lt"/>
                <a:hlinkClick r:id="rId4"/>
              </a:rPr>
              <a:t>A Look at The ABCs of Transforming Education | Clearinghouse Today Blog (studentclearinghouse.org)</a:t>
            </a:r>
            <a:endParaRPr lang="en-US" sz="10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57F547-6CCE-7407-6F17-0B485FD1DFB3}"/>
              </a:ext>
            </a:extLst>
          </p:cNvPr>
          <p:cNvSpPr txBox="1"/>
          <p:nvPr/>
        </p:nvSpPr>
        <p:spPr>
          <a:xfrm>
            <a:off x="9220200" y="6136958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Carmichael Olson (2010) </a:t>
            </a:r>
          </a:p>
        </p:txBody>
      </p:sp>
    </p:spTree>
    <p:extLst>
      <p:ext uri="{BB962C8B-B14F-4D97-AF65-F5344CB8AC3E}">
        <p14:creationId xmlns:p14="http://schemas.microsoft.com/office/powerpoint/2010/main" val="1977443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04C25A-8D4D-FEAE-0D2D-3C705B2F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9032ED2-C2B0-6D59-4EF7-1DD8FEE9B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300" r="797" b="12769"/>
          <a:stretch/>
        </p:blipFill>
        <p:spPr>
          <a:xfrm>
            <a:off x="533400" y="1354357"/>
            <a:ext cx="10972800" cy="51075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7BA8F-CDE1-2B7F-BC09-88D3EB4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705" y="6462713"/>
            <a:ext cx="2844800" cy="476250"/>
          </a:xfrm>
        </p:spPr>
        <p:txBody>
          <a:bodyPr/>
          <a:lstStyle/>
          <a:p>
            <a:pPr>
              <a:defRPr/>
            </a:pPr>
            <a:r>
              <a:rPr lang="en-US" sz="1000" dirty="0">
                <a:hlinkClick r:id="rId4"/>
              </a:rPr>
              <a:t>RESOURCES - FASCETS</a:t>
            </a:r>
            <a:endParaRPr lang="en-US" altLang="en-US" sz="1000" dirty="0"/>
          </a:p>
        </p:txBody>
      </p:sp>
      <p:pic>
        <p:nvPicPr>
          <p:cNvPr id="1026" name="Picture 2" descr="FASCETS logo">
            <a:extLst>
              <a:ext uri="{FF2B5EF4-FFF2-40B4-BE49-F238E27FC236}">
                <a16:creationId xmlns:a16="http://schemas.microsoft.com/office/drawing/2014/main" id="{C10CC61E-F662-F2A8-74E8-7A34AE57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2198"/>
            <a:ext cx="3124200" cy="8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48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57F1-3131-10BF-0BE5-E206CE95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3. Cognitive Supports Framework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1F787D6-9522-FEE7-70DE-EA8A0A566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256805"/>
              </p:ext>
            </p:extLst>
          </p:nvPr>
        </p:nvGraphicFramePr>
        <p:xfrm>
          <a:off x="304800" y="1488505"/>
          <a:ext cx="8972550" cy="49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8B6057-5FC1-BDA2-D91C-841329E5383B}"/>
              </a:ext>
            </a:extLst>
          </p:cNvPr>
          <p:cNvSpPr txBox="1"/>
          <p:nvPr/>
        </p:nvSpPr>
        <p:spPr>
          <a:xfrm>
            <a:off x="10210800" y="642947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Sheets (2023)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D2BDC-FB8D-1D3C-3079-9FD36C9AA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2057400"/>
            <a:ext cx="2601179" cy="35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34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CBDA-2489-3F31-8EED-344D7117F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Skills include…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5F35A-52F0-C10F-5D66-FE6CB583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20874"/>
            <a:ext cx="9677400" cy="4805363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/>
              <a:t>Verbal-language processing </a:t>
            </a:r>
          </a:p>
          <a:p>
            <a:pPr lvl="1"/>
            <a:r>
              <a:rPr lang="en-US" dirty="0"/>
              <a:t>The ability to process and understand language</a:t>
            </a:r>
          </a:p>
          <a:p>
            <a:r>
              <a:rPr lang="en-US" b="1" i="1" dirty="0"/>
              <a:t>Processing speed </a:t>
            </a:r>
          </a:p>
          <a:p>
            <a:pPr lvl="1"/>
            <a:r>
              <a:rPr lang="en-US" dirty="0"/>
              <a:t>The time it takes to perceive, process and respond to information</a:t>
            </a:r>
          </a:p>
          <a:p>
            <a:r>
              <a:rPr lang="en-US" b="1" i="1" dirty="0"/>
              <a:t>Working memory </a:t>
            </a:r>
            <a:r>
              <a:rPr lang="en-US" dirty="0"/>
              <a:t>(aka short-term memory)</a:t>
            </a:r>
          </a:p>
          <a:p>
            <a:pPr lvl="1"/>
            <a:r>
              <a:rPr lang="en-US" dirty="0"/>
              <a:t>The ability to store and manage information for a short period of time </a:t>
            </a:r>
          </a:p>
          <a:p>
            <a:r>
              <a:rPr lang="en-US" b="1" i="1" dirty="0"/>
              <a:t>Attention span </a:t>
            </a:r>
          </a:p>
          <a:p>
            <a:pPr lvl="1"/>
            <a:r>
              <a:rPr lang="en-US" dirty="0"/>
              <a:t>The length of time one can concentrate on an activity/task </a:t>
            </a:r>
          </a:p>
          <a:p>
            <a:r>
              <a:rPr lang="en-US" b="1" i="1" dirty="0"/>
              <a:t>Impulse control </a:t>
            </a:r>
          </a:p>
          <a:p>
            <a:pPr lvl="1"/>
            <a:r>
              <a:rPr lang="en-US" dirty="0"/>
              <a:t>The ability to manage/control one’s emotions or behaviors </a:t>
            </a:r>
          </a:p>
          <a:p>
            <a:r>
              <a:rPr lang="en-US" b="1" i="1" dirty="0"/>
              <a:t>Planning and problem solving </a:t>
            </a:r>
          </a:p>
          <a:p>
            <a:pPr lvl="1"/>
            <a:r>
              <a:rPr lang="en-US" dirty="0"/>
              <a:t>The process of defining a problem, determining its cause, and implementing a solution </a:t>
            </a:r>
          </a:p>
          <a:p>
            <a:r>
              <a:rPr lang="en-US" b="1" i="1" dirty="0"/>
              <a:t>Memory </a:t>
            </a:r>
          </a:p>
          <a:p>
            <a:pPr lvl="1"/>
            <a:r>
              <a:rPr lang="en-US" dirty="0"/>
              <a:t>The storage, retention and retrieval of information </a:t>
            </a:r>
          </a:p>
          <a:p>
            <a:r>
              <a:rPr lang="en-US" b="1" i="1" dirty="0"/>
              <a:t>Cognitive/emotional regulation </a:t>
            </a:r>
          </a:p>
          <a:p>
            <a:pPr lvl="1"/>
            <a:r>
              <a:rPr lang="en-US" dirty="0"/>
              <a:t>The ability to engage executive functioning skills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26554-26EA-1A61-47E4-81B8E4B9652A}"/>
              </a:ext>
            </a:extLst>
          </p:cNvPr>
          <p:cNvSpPr txBox="1"/>
          <p:nvPr/>
        </p:nvSpPr>
        <p:spPr>
          <a:xfrm>
            <a:off x="9906000" y="642947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n-lt"/>
              </a:rPr>
              <a:t>Sheets (2023)</a:t>
            </a:r>
          </a:p>
        </p:txBody>
      </p:sp>
    </p:spTree>
    <p:extLst>
      <p:ext uri="{BB962C8B-B14F-4D97-AF65-F5344CB8AC3E}">
        <p14:creationId xmlns:p14="http://schemas.microsoft.com/office/powerpoint/2010/main" val="125333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870E-C8F0-4EA7-71E8-0F6C0D55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 dirty="0"/>
              <a:t>Utilizing the Cognitive Skills Filter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FAD2C-CF9A-79F0-47CE-A1A73268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79409"/>
            <a:ext cx="9144000" cy="2873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5EB613-EE48-975F-8BAF-B383C20DF309}"/>
              </a:ext>
            </a:extLst>
          </p:cNvPr>
          <p:cNvSpPr txBox="1"/>
          <p:nvPr/>
        </p:nvSpPr>
        <p:spPr>
          <a:xfrm>
            <a:off x="10668000" y="6400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Sheets (2023)</a:t>
            </a:r>
          </a:p>
        </p:txBody>
      </p:sp>
    </p:spTree>
    <p:extLst>
      <p:ext uri="{BB962C8B-B14F-4D97-AF65-F5344CB8AC3E}">
        <p14:creationId xmlns:p14="http://schemas.microsoft.com/office/powerpoint/2010/main" val="2744316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4AF5-2428-0CAB-9B93-5AB6F5D8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052"/>
            <a:ext cx="9829800" cy="978172"/>
          </a:xfrm>
        </p:spPr>
        <p:txBody>
          <a:bodyPr>
            <a:noAutofit/>
          </a:bodyPr>
          <a:lstStyle/>
          <a:p>
            <a:r>
              <a:rPr lang="en-US" dirty="0"/>
              <a:t>The Importance of Regulation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6FCCD-8CA3-8979-309C-9FD0C56C186E}"/>
              </a:ext>
            </a:extLst>
          </p:cNvPr>
          <p:cNvSpPr txBox="1"/>
          <p:nvPr/>
        </p:nvSpPr>
        <p:spPr>
          <a:xfrm>
            <a:off x="9067800" y="6312171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+mn-lt"/>
              </a:rPr>
              <a:t>Delahook</a:t>
            </a:r>
            <a:r>
              <a:rPr lang="en-US" sz="1400" dirty="0">
                <a:latin typeface="+mn-lt"/>
              </a:rPr>
              <a:t> (2019); Sheets (2023)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F5899FC-609B-8136-B4AD-BFBC958DDA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170155"/>
              </p:ext>
            </p:extLst>
          </p:nvPr>
        </p:nvGraphicFramePr>
        <p:xfrm>
          <a:off x="2133600" y="123438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0979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3C44-7642-9F03-5B44-2E97B662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Safety and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7D05-D210-65C5-4325-BEE0803AC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Neuroception and trauma</a:t>
            </a:r>
          </a:p>
          <a:p>
            <a:pPr lvl="1"/>
            <a:r>
              <a:rPr lang="en-US" dirty="0"/>
              <a:t>Safe vs. Unsafe </a:t>
            </a:r>
          </a:p>
          <a:p>
            <a:r>
              <a:rPr lang="en-US" dirty="0"/>
              <a:t>Self-regulation and co-regulation</a:t>
            </a:r>
          </a:p>
          <a:p>
            <a:pPr lvl="1"/>
            <a:r>
              <a:rPr lang="en-US" dirty="0"/>
              <a:t>Soothe</a:t>
            </a:r>
          </a:p>
          <a:p>
            <a:pPr lvl="1"/>
            <a:r>
              <a:rPr lang="en-US" dirty="0"/>
              <a:t>Co-regulate </a:t>
            </a:r>
          </a:p>
          <a:p>
            <a:pPr lvl="1"/>
            <a:r>
              <a:rPr lang="en-US" dirty="0"/>
              <a:t>Think into self-regulation   </a:t>
            </a:r>
          </a:p>
          <a:p>
            <a:r>
              <a:rPr lang="en-US" dirty="0"/>
              <a:t>Connection and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7D865-6947-D949-EAB8-6B997C691328}"/>
              </a:ext>
            </a:extLst>
          </p:cNvPr>
          <p:cNvSpPr txBox="1"/>
          <p:nvPr/>
        </p:nvSpPr>
        <p:spPr>
          <a:xfrm>
            <a:off x="10452012" y="630872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Sheets (2023)</a:t>
            </a:r>
          </a:p>
        </p:txBody>
      </p:sp>
    </p:spTree>
    <p:extLst>
      <p:ext uri="{BB962C8B-B14F-4D97-AF65-F5344CB8AC3E}">
        <p14:creationId xmlns:p14="http://schemas.microsoft.com/office/powerpoint/2010/main" val="3547157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9BF8-4AE3-DB0C-9AA9-C704D00C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Self-Care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A932C-320E-E464-09B9-D59101EFF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kind/extend grace to yourself </a:t>
            </a:r>
          </a:p>
          <a:p>
            <a:r>
              <a:rPr lang="en-US" dirty="0"/>
              <a:t>Learn ways to manage your stress</a:t>
            </a:r>
          </a:p>
          <a:p>
            <a:r>
              <a:rPr lang="en-US" dirty="0"/>
              <a:t>Prioritize respite </a:t>
            </a:r>
          </a:p>
          <a:p>
            <a:r>
              <a:rPr lang="en-US" dirty="0"/>
              <a:t>Seek supportive relationships</a:t>
            </a:r>
          </a:p>
          <a:p>
            <a:r>
              <a:rPr lang="en-US" dirty="0"/>
              <a:t>Permission to say “no” at times</a:t>
            </a:r>
          </a:p>
          <a:p>
            <a:r>
              <a:rPr lang="en-US" dirty="0"/>
              <a:t>It’s okay to step away </a:t>
            </a:r>
          </a:p>
          <a:p>
            <a:r>
              <a:rPr lang="en-US" dirty="0"/>
              <a:t>Focus on your sphere of influence </a:t>
            </a:r>
          </a:p>
          <a:p>
            <a:r>
              <a:rPr lang="en-US" dirty="0"/>
              <a:t>Schedule self-care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23B36-1D1A-63AB-CC3C-74AB39EF4E56}"/>
              </a:ext>
            </a:extLst>
          </p:cNvPr>
          <p:cNvSpPr txBox="1"/>
          <p:nvPr/>
        </p:nvSpPr>
        <p:spPr>
          <a:xfrm>
            <a:off x="10744200" y="631941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Spiller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47191-71B6-A984-F7B4-1F86C16AB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36700"/>
            <a:ext cx="4267200" cy="417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69338-F45D-0C1E-4B81-C81FB7118163}"/>
              </a:ext>
            </a:extLst>
          </p:cNvPr>
          <p:cNvSpPr txBox="1"/>
          <p:nvPr/>
        </p:nvSpPr>
        <p:spPr>
          <a:xfrm rot="10800000" flipV="1">
            <a:off x="8458200" y="6611779"/>
            <a:ext cx="391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Self-care: Develop a Routine That Works For You. | SoundGirls.org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6641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9BF8-4AE3-DB0C-9AA9-C704D00C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7680"/>
            <a:ext cx="10972800" cy="1143000"/>
          </a:xfrm>
        </p:spPr>
        <p:txBody>
          <a:bodyPr/>
          <a:lstStyle/>
          <a:p>
            <a:r>
              <a:rPr lang="en-US" sz="3600" dirty="0"/>
              <a:t>The Magic Keys and Intervention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A932C-320E-E464-09B9-D59101EFF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085288"/>
            <a:ext cx="10972800" cy="5102225"/>
          </a:xfrm>
        </p:spPr>
        <p:txBody>
          <a:bodyPr/>
          <a:lstStyle/>
          <a:p>
            <a:r>
              <a:rPr lang="en-US" sz="2200" dirty="0"/>
              <a:t>Concrete </a:t>
            </a:r>
          </a:p>
          <a:p>
            <a:r>
              <a:rPr lang="en-US" sz="2200" dirty="0"/>
              <a:t>Consistent </a:t>
            </a:r>
          </a:p>
          <a:p>
            <a:r>
              <a:rPr lang="en-US" sz="2200" i="1" dirty="0">
                <a:solidFill>
                  <a:srgbClr val="00B050"/>
                </a:solidFill>
              </a:rPr>
              <a:t>Reduce distractions</a:t>
            </a:r>
          </a:p>
          <a:p>
            <a:r>
              <a:rPr lang="en-US" sz="2200" i="1" dirty="0">
                <a:solidFill>
                  <a:srgbClr val="00B050"/>
                </a:solidFill>
              </a:rPr>
              <a:t>Regulation  </a:t>
            </a:r>
          </a:p>
          <a:p>
            <a:r>
              <a:rPr lang="en-US" sz="2200" dirty="0"/>
              <a:t>Repetition/reminders </a:t>
            </a:r>
          </a:p>
          <a:p>
            <a:r>
              <a:rPr lang="en-US" sz="2200" dirty="0"/>
              <a:t>Routine </a:t>
            </a:r>
          </a:p>
          <a:p>
            <a:r>
              <a:rPr lang="en-US" sz="2200" dirty="0">
                <a:solidFill>
                  <a:srgbClr val="00B050"/>
                </a:solidFill>
              </a:rPr>
              <a:t>Show</a:t>
            </a:r>
            <a:r>
              <a:rPr lang="en-US" sz="2200" dirty="0"/>
              <a:t> </a:t>
            </a:r>
          </a:p>
          <a:p>
            <a:r>
              <a:rPr lang="en-US" sz="2200" dirty="0"/>
              <a:t>Simplicity</a:t>
            </a:r>
          </a:p>
          <a:p>
            <a:r>
              <a:rPr lang="en-US" sz="2200" i="1" dirty="0">
                <a:solidFill>
                  <a:srgbClr val="00B050"/>
                </a:solidFill>
              </a:rPr>
              <a:t>Slow down</a:t>
            </a:r>
          </a:p>
          <a:p>
            <a:r>
              <a:rPr lang="en-US" sz="2200" dirty="0"/>
              <a:t>Specific</a:t>
            </a:r>
          </a:p>
          <a:p>
            <a:r>
              <a:rPr lang="en-US" sz="2200" dirty="0"/>
              <a:t>Structure </a:t>
            </a:r>
          </a:p>
          <a:p>
            <a:r>
              <a:rPr lang="en-US" sz="2200" dirty="0"/>
              <a:t>Supervision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46E5D-EF63-7BA6-24A3-65141DEA5ACD}"/>
              </a:ext>
            </a:extLst>
          </p:cNvPr>
          <p:cNvSpPr txBox="1"/>
          <p:nvPr/>
        </p:nvSpPr>
        <p:spPr>
          <a:xfrm>
            <a:off x="8382000" y="6311036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+mn-lt"/>
              </a:rPr>
              <a:t>Fasalaska</a:t>
            </a:r>
            <a:r>
              <a:rPr lang="en-US" sz="1200" dirty="0">
                <a:latin typeface="+mn-lt"/>
              </a:rPr>
              <a:t> Project FACTS – </a:t>
            </a:r>
            <a:r>
              <a:rPr lang="en-US" sz="1200" dirty="0" err="1">
                <a:latin typeface="+mn-lt"/>
              </a:rPr>
              <a:t>Evensen</a:t>
            </a:r>
            <a:r>
              <a:rPr lang="en-US" sz="1200" dirty="0">
                <a:latin typeface="+mn-lt"/>
              </a:rPr>
              <a:t> &amp; </a:t>
            </a:r>
            <a:r>
              <a:rPr lang="en-US" sz="1200" dirty="0" err="1">
                <a:latin typeface="+mn-lt"/>
              </a:rPr>
              <a:t>Lutke</a:t>
            </a:r>
            <a:r>
              <a:rPr lang="en-US" sz="1200" dirty="0">
                <a:latin typeface="+mn-lt"/>
              </a:rPr>
              <a:t> (1997) </a:t>
            </a:r>
          </a:p>
        </p:txBody>
      </p:sp>
      <p:pic>
        <p:nvPicPr>
          <p:cNvPr id="2050" name="Picture 2" descr="Magic Keys | Little Witch Academia Wiki | Fandom">
            <a:extLst>
              <a:ext uri="{FF2B5EF4-FFF2-40B4-BE49-F238E27FC236}">
                <a16:creationId xmlns:a16="http://schemas.microsoft.com/office/drawing/2014/main" id="{19A63D97-35DF-A1C0-186A-19A82A98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6269571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76D104-1188-A9B7-4FD1-FAE2AE9FA6E6}"/>
              </a:ext>
            </a:extLst>
          </p:cNvPr>
          <p:cNvSpPr txBox="1"/>
          <p:nvPr/>
        </p:nvSpPr>
        <p:spPr>
          <a:xfrm>
            <a:off x="10210800" y="6558081"/>
            <a:ext cx="609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  <a:hlinkClick r:id="rId4"/>
              </a:rPr>
              <a:t>magic keys - Bing images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6747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CBDA-2489-3F31-8EED-344D7117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n-US" dirty="0"/>
              <a:t>Applying the Magic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5F35A-52F0-C10F-5D66-FE6CB583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72177"/>
            <a:ext cx="7886700" cy="5440362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i="1" dirty="0"/>
              <a:t>Verbal-language processing </a:t>
            </a:r>
          </a:p>
          <a:p>
            <a:pPr lvl="1"/>
            <a:r>
              <a:rPr lang="en-US" sz="2600" dirty="0"/>
              <a:t>The ability to process and understand language </a:t>
            </a:r>
          </a:p>
          <a:p>
            <a:pPr lvl="2"/>
            <a:r>
              <a:rPr lang="en-US" sz="2600" dirty="0"/>
              <a:t>Concrete </a:t>
            </a:r>
          </a:p>
          <a:p>
            <a:pPr lvl="2"/>
            <a:r>
              <a:rPr lang="en-US" sz="2600" dirty="0"/>
              <a:t>Simple</a:t>
            </a:r>
          </a:p>
          <a:p>
            <a:pPr lvl="2"/>
            <a:r>
              <a:rPr lang="en-US" sz="2600" dirty="0"/>
              <a:t>Specific </a:t>
            </a:r>
          </a:p>
          <a:p>
            <a:pPr marL="914400" lvl="2" indent="0">
              <a:buNone/>
            </a:pPr>
            <a:endParaRPr lang="en-US" sz="2600" dirty="0"/>
          </a:p>
          <a:p>
            <a:r>
              <a:rPr lang="en-US" sz="2600" b="1" i="1" dirty="0"/>
              <a:t>Processing speed </a:t>
            </a:r>
          </a:p>
          <a:p>
            <a:pPr lvl="1"/>
            <a:r>
              <a:rPr lang="en-US" sz="2600" dirty="0"/>
              <a:t>The time it takes to perceive, process and respond to information </a:t>
            </a:r>
          </a:p>
          <a:p>
            <a:pPr lvl="2"/>
            <a:r>
              <a:rPr lang="en-US" sz="2600" dirty="0"/>
              <a:t>Slow down</a:t>
            </a:r>
          </a:p>
          <a:p>
            <a:pPr lvl="2"/>
            <a:r>
              <a:rPr lang="en-US" sz="2600" dirty="0"/>
              <a:t>Repetition </a:t>
            </a:r>
          </a:p>
          <a:p>
            <a:pPr marL="914400" lvl="2" indent="0">
              <a:buNone/>
            </a:pPr>
            <a:endParaRPr lang="en-US" sz="2600" dirty="0"/>
          </a:p>
          <a:p>
            <a:r>
              <a:rPr lang="en-US" sz="2600" b="1" i="1" dirty="0"/>
              <a:t>Working memory </a:t>
            </a:r>
            <a:r>
              <a:rPr lang="en-US" sz="2600" dirty="0"/>
              <a:t>(aka short-term memory)</a:t>
            </a:r>
          </a:p>
          <a:p>
            <a:pPr lvl="1"/>
            <a:r>
              <a:rPr lang="en-US" sz="2600" dirty="0"/>
              <a:t>The ability to store and manage information for a short period of time </a:t>
            </a:r>
          </a:p>
          <a:p>
            <a:pPr lvl="2"/>
            <a:r>
              <a:rPr lang="en-US" sz="2600" dirty="0"/>
              <a:t>Reduce distractions</a:t>
            </a:r>
          </a:p>
          <a:p>
            <a:pPr lvl="2"/>
            <a:r>
              <a:rPr lang="en-US" sz="2600" dirty="0"/>
              <a:t>Repetition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26554-26EA-1A61-47E4-81B8E4B9652A}"/>
              </a:ext>
            </a:extLst>
          </p:cNvPr>
          <p:cNvSpPr txBox="1"/>
          <p:nvPr/>
        </p:nvSpPr>
        <p:spPr>
          <a:xfrm>
            <a:off x="8458200" y="5943600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+mn-lt"/>
              </a:rPr>
              <a:t>Evensen</a:t>
            </a:r>
            <a:r>
              <a:rPr lang="en-US" sz="1200" dirty="0">
                <a:latin typeface="+mn-lt"/>
              </a:rPr>
              <a:t> &amp; </a:t>
            </a:r>
            <a:r>
              <a:rPr lang="en-US" sz="1200" dirty="0" err="1">
                <a:latin typeface="+mn-lt"/>
              </a:rPr>
              <a:t>Lutke</a:t>
            </a:r>
            <a:r>
              <a:rPr lang="en-US" sz="1200" dirty="0">
                <a:latin typeface="+mn-lt"/>
              </a:rPr>
              <a:t> (1997); Sheets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53731-8076-C7E5-E115-0E034D9D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05000"/>
            <a:ext cx="3217863" cy="2413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0A137-B88C-7517-61D1-A1959B8EBF58}"/>
              </a:ext>
            </a:extLst>
          </p:cNvPr>
          <p:cNvSpPr txBox="1"/>
          <p:nvPr/>
        </p:nvSpPr>
        <p:spPr>
          <a:xfrm rot="10800000" flipV="1">
            <a:off x="9296400" y="6444733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google images - plastic brain - Bing images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2100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89586C-5CF7-F02E-70F8-E04818DE872C}"/>
              </a:ext>
            </a:extLst>
          </p:cNvPr>
          <p:cNvGrpSpPr>
            <a:grpSpLocks noChangeAspect="1"/>
          </p:cNvGrpSpPr>
          <p:nvPr/>
        </p:nvGrpSpPr>
        <p:grpSpPr>
          <a:xfrm>
            <a:off x="685800" y="152400"/>
            <a:ext cx="10870747" cy="7172385"/>
            <a:chOff x="2209800" y="685801"/>
            <a:chExt cx="8077200" cy="5329237"/>
          </a:xfrm>
        </p:grpSpPr>
        <p:sp>
          <p:nvSpPr>
            <p:cNvPr id="8194" name="Rectangle 6">
              <a:extLst>
                <a:ext uri="{FF2B5EF4-FFF2-40B4-BE49-F238E27FC236}">
                  <a16:creationId xmlns:a16="http://schemas.microsoft.com/office/drawing/2014/main" id="{22D62471-3062-729D-7B08-5AE37391F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4953000"/>
              <a:ext cx="8077200" cy="10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400" dirty="0">
                <a:latin typeface="AdvP6EC5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err="1">
                  <a:solidFill>
                    <a:schemeClr val="tx2"/>
                  </a:solidFill>
                  <a:latin typeface="AdvPSA88B"/>
                </a:rPr>
                <a:t>Sulik</a:t>
              </a:r>
              <a:r>
                <a:rPr lang="en-US" altLang="en-US" sz="1400" dirty="0">
                  <a:solidFill>
                    <a:schemeClr val="tx2"/>
                  </a:solidFill>
                  <a:latin typeface="AdvPSA88B"/>
                </a:rPr>
                <a:t> KK. </a:t>
              </a:r>
              <a:r>
                <a:rPr lang="en-US" altLang="en-US" sz="1400" dirty="0">
                  <a:solidFill>
                    <a:schemeClr val="tx2"/>
                  </a:solidFill>
                  <a:latin typeface="AdvP6EC5"/>
                </a:rPr>
                <a:t>Genesis of Alcohol-Induced Craniofacial Dysmorphism.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2"/>
                  </a:solidFill>
                  <a:latin typeface="AdvP6EC5"/>
                </a:rPr>
                <a:t>Exp Biol Med 230(6): 366- 375, 2005, Figure 4 at page 370.</a:t>
              </a:r>
              <a:endParaRPr lang="en-US" altLang="en-US" sz="1400" dirty="0">
                <a:solidFill>
                  <a:schemeClr val="tx2"/>
                </a:solidFill>
                <a:latin typeface="AdvPSA88B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latin typeface="AdvPSA88B"/>
                </a:rPr>
                <a:t> </a:t>
              </a:r>
              <a:endParaRPr lang="en-US" altLang="en-US" sz="1400" dirty="0">
                <a:latin typeface="AdvP640E"/>
              </a:endParaRPr>
            </a:p>
          </p:txBody>
        </p:sp>
        <p:pic>
          <p:nvPicPr>
            <p:cNvPr id="8195" name="Picture 4">
              <a:extLst>
                <a:ext uri="{FF2B5EF4-FFF2-40B4-BE49-F238E27FC236}">
                  <a16:creationId xmlns:a16="http://schemas.microsoft.com/office/drawing/2014/main" id="{B80D7F95-8117-0D59-F168-86AB92FAA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85801"/>
              <a:ext cx="7162800" cy="419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6" name="Slide Number Placeholder 1">
            <a:extLst>
              <a:ext uri="{FF2B5EF4-FFF2-40B4-BE49-F238E27FC236}">
                <a16:creationId xmlns:a16="http://schemas.microsoft.com/office/drawing/2014/main" id="{6D2D9A63-4CA8-4155-C42B-10CEF5798A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030118-8115-4B8A-88C5-B4E3B05E9C5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5F35A-52F0-C10F-5D66-FE6CB583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101878"/>
            <a:ext cx="7886700" cy="5504022"/>
          </a:xfrm>
        </p:spPr>
        <p:txBody>
          <a:bodyPr>
            <a:noAutofit/>
          </a:bodyPr>
          <a:lstStyle/>
          <a:p>
            <a:r>
              <a:rPr lang="en-US" sz="2000" b="1" i="1" dirty="0"/>
              <a:t>Attention span </a:t>
            </a:r>
          </a:p>
          <a:p>
            <a:pPr lvl="1"/>
            <a:r>
              <a:rPr lang="en-US" sz="2000" dirty="0"/>
              <a:t>The length of time one can concentrate on an activity/task </a:t>
            </a:r>
          </a:p>
          <a:p>
            <a:pPr lvl="2"/>
            <a:r>
              <a:rPr lang="en-US" sz="2000" dirty="0"/>
              <a:t>Reduce distractions </a:t>
            </a:r>
          </a:p>
          <a:p>
            <a:pPr lvl="2"/>
            <a:r>
              <a:rPr lang="en-US" sz="2000" dirty="0"/>
              <a:t>Simple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sz="2000" b="1" i="1" dirty="0"/>
              <a:t>Impulse control </a:t>
            </a:r>
          </a:p>
          <a:p>
            <a:pPr lvl="1"/>
            <a:r>
              <a:rPr lang="en-US" sz="2000" dirty="0"/>
              <a:t>The ability to manage/control one’s emotions or behaviors </a:t>
            </a:r>
          </a:p>
          <a:p>
            <a:pPr lvl="2"/>
            <a:r>
              <a:rPr lang="en-US" sz="2000" dirty="0"/>
              <a:t>Consistency</a:t>
            </a:r>
          </a:p>
          <a:p>
            <a:pPr lvl="2"/>
            <a:r>
              <a:rPr lang="en-US" sz="2000" dirty="0"/>
              <a:t>Regulation </a:t>
            </a:r>
          </a:p>
          <a:p>
            <a:pPr lvl="2"/>
            <a:r>
              <a:rPr lang="en-US" sz="2000" dirty="0"/>
              <a:t>Routine </a:t>
            </a:r>
          </a:p>
          <a:p>
            <a:pPr lvl="2"/>
            <a:r>
              <a:rPr lang="en-US" sz="2000" dirty="0"/>
              <a:t>Structure </a:t>
            </a:r>
          </a:p>
          <a:p>
            <a:pPr lvl="2"/>
            <a:r>
              <a:rPr lang="en-US" sz="2000" dirty="0"/>
              <a:t>Supervision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26554-26EA-1A61-47E4-81B8E4B9652A}"/>
              </a:ext>
            </a:extLst>
          </p:cNvPr>
          <p:cNvSpPr txBox="1"/>
          <p:nvPr/>
        </p:nvSpPr>
        <p:spPr>
          <a:xfrm>
            <a:off x="7543800" y="6062990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+mn-lt"/>
              </a:rPr>
              <a:t>Evensen</a:t>
            </a:r>
            <a:r>
              <a:rPr lang="en-US" sz="1200" dirty="0">
                <a:latin typeface="+mn-lt"/>
              </a:rPr>
              <a:t> &amp; </a:t>
            </a:r>
            <a:r>
              <a:rPr lang="en-US" sz="1200" dirty="0" err="1">
                <a:latin typeface="+mn-lt"/>
              </a:rPr>
              <a:t>Lutke</a:t>
            </a:r>
            <a:r>
              <a:rPr lang="en-US" sz="1200" dirty="0">
                <a:latin typeface="+mn-lt"/>
              </a:rPr>
              <a:t> (1997); Sheets 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0A137-B88C-7517-61D1-A1959B8EBF58}"/>
              </a:ext>
            </a:extLst>
          </p:cNvPr>
          <p:cNvSpPr txBox="1"/>
          <p:nvPr/>
        </p:nvSpPr>
        <p:spPr>
          <a:xfrm rot="10800000" flipV="1">
            <a:off x="9296400" y="6444733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google images - plastic brain - Bing images</a:t>
            </a:r>
            <a:endParaRPr lang="en-US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3CEE8-B1BD-989E-146B-A8D2F4B9F6E2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10972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Applying the Magic Keys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EC24C-BEE9-393D-09E9-F183C9E6D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905000"/>
            <a:ext cx="3217863" cy="24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8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5F35A-52F0-C10F-5D66-FE6CB583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886700" cy="4805363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1400" dirty="0"/>
          </a:p>
          <a:p>
            <a:r>
              <a:rPr lang="en-US" sz="2000" b="1" i="1" dirty="0"/>
              <a:t>Planning and problem solving </a:t>
            </a:r>
          </a:p>
          <a:p>
            <a:pPr lvl="1"/>
            <a:r>
              <a:rPr lang="en-US" sz="2000" dirty="0"/>
              <a:t>The process of defining a problem, determining its cause, and implementing a solution </a:t>
            </a:r>
          </a:p>
          <a:p>
            <a:pPr lvl="2"/>
            <a:r>
              <a:rPr lang="en-US" sz="2000" dirty="0"/>
              <a:t>Concrete </a:t>
            </a:r>
          </a:p>
          <a:p>
            <a:pPr lvl="2"/>
            <a:r>
              <a:rPr lang="en-US" sz="2000" dirty="0"/>
              <a:t>Simplicity </a:t>
            </a:r>
          </a:p>
          <a:p>
            <a:pPr lvl="2"/>
            <a:r>
              <a:rPr lang="en-US" sz="2000" dirty="0"/>
              <a:t>Specific</a:t>
            </a:r>
          </a:p>
          <a:p>
            <a:pPr lvl="2"/>
            <a:r>
              <a:rPr lang="en-US" sz="2000" dirty="0"/>
              <a:t>Supervision </a:t>
            </a:r>
          </a:p>
          <a:p>
            <a:pPr marL="914400" lvl="2" indent="0">
              <a:buNone/>
            </a:pPr>
            <a:endParaRPr lang="en-US" sz="2000" dirty="0"/>
          </a:p>
          <a:p>
            <a:r>
              <a:rPr lang="en-US" sz="2000" b="1" i="1" dirty="0"/>
              <a:t>Memory </a:t>
            </a:r>
          </a:p>
          <a:p>
            <a:pPr lvl="1"/>
            <a:r>
              <a:rPr lang="en-US" sz="2000" dirty="0"/>
              <a:t>The storage, retention and retrieval of information </a:t>
            </a:r>
          </a:p>
          <a:p>
            <a:pPr lvl="2"/>
            <a:r>
              <a:rPr lang="en-US" sz="2000" dirty="0"/>
              <a:t>Reduce distractions </a:t>
            </a:r>
          </a:p>
          <a:p>
            <a:pPr lvl="2"/>
            <a:r>
              <a:rPr lang="en-US" sz="2000" dirty="0"/>
              <a:t>Repetition </a:t>
            </a:r>
          </a:p>
          <a:p>
            <a:pPr lvl="2"/>
            <a:r>
              <a:rPr lang="en-US" sz="2000" dirty="0"/>
              <a:t>Routine </a:t>
            </a:r>
          </a:p>
          <a:p>
            <a:pPr lvl="2"/>
            <a:r>
              <a:rPr lang="en-US" sz="2000" dirty="0"/>
              <a:t>Simplicity </a:t>
            </a:r>
          </a:p>
          <a:p>
            <a:pPr lvl="2"/>
            <a:r>
              <a:rPr lang="en-US" sz="2000" dirty="0"/>
              <a:t>Specific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26554-26EA-1A61-47E4-81B8E4B9652A}"/>
              </a:ext>
            </a:extLst>
          </p:cNvPr>
          <p:cNvSpPr txBox="1"/>
          <p:nvPr/>
        </p:nvSpPr>
        <p:spPr>
          <a:xfrm>
            <a:off x="7699595" y="607632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+mn-lt"/>
              </a:rPr>
              <a:t>Evensen</a:t>
            </a:r>
            <a:r>
              <a:rPr lang="en-US" sz="1200" dirty="0">
                <a:latin typeface="+mn-lt"/>
              </a:rPr>
              <a:t> &amp; </a:t>
            </a:r>
            <a:r>
              <a:rPr lang="en-US" sz="1200" dirty="0" err="1">
                <a:latin typeface="+mn-lt"/>
              </a:rPr>
              <a:t>Lutke</a:t>
            </a:r>
            <a:r>
              <a:rPr lang="en-US" sz="1200" dirty="0">
                <a:latin typeface="+mn-lt"/>
              </a:rPr>
              <a:t> (1997); Sheets 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0A137-B88C-7517-61D1-A1959B8EBF58}"/>
              </a:ext>
            </a:extLst>
          </p:cNvPr>
          <p:cNvSpPr txBox="1"/>
          <p:nvPr/>
        </p:nvSpPr>
        <p:spPr>
          <a:xfrm rot="10800000" flipV="1">
            <a:off x="9296400" y="6444733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google images - plastic brain - Bing images</a:t>
            </a:r>
            <a:endParaRPr lang="en-US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52B915-EF3A-02C8-F366-F0211178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n-US" dirty="0"/>
              <a:t>Applying the Magic Keys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101F7-86E6-9B00-3D95-9F29B5663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905000"/>
            <a:ext cx="3217863" cy="24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61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E272BB-64D6-EEFD-DD3C-50AAF2FB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640080"/>
            <a:ext cx="5105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400" kern="1200" dirty="0">
                <a:solidFill>
                  <a:schemeClr val="tx1"/>
                </a:solidFill>
              </a:rPr>
              <a:t>Adulthood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0989A2-4576-9984-75A4-EE76D8D9D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0" y="4636008"/>
            <a:ext cx="2667000" cy="697992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4000" dirty="0"/>
              <a:t>18+ Years</a:t>
            </a:r>
            <a:endParaRPr lang="en-US" sz="40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1ACB7-863D-CB42-1C7E-AF3B868B7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17965"/>
          <a:stretch/>
        </p:blipFill>
        <p:spPr>
          <a:xfrm>
            <a:off x="909535" y="1216967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55E50-C68C-FDF3-9555-C0EDDBF0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75D3324D-B2E9-45E8-A200-796068FBBE08}" type="slidenum">
              <a:rPr lang="en-US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62</a:t>
            </a:fld>
            <a:endParaRPr lang="en-US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FCCA8-0055-85A5-924C-8CD78EB5596B}"/>
              </a:ext>
            </a:extLst>
          </p:cNvPr>
          <p:cNvSpPr txBox="1"/>
          <p:nvPr/>
        </p:nvSpPr>
        <p:spPr>
          <a:xfrm>
            <a:off x="7924800" y="6019800"/>
            <a:ext cx="4191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Changing Relationships in Late Adulthood (secondwindmovement.com)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150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FD220-4CBF-50F4-FA7F-ADFD53753B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2057400"/>
            <a:ext cx="10363200" cy="274320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“Research hasn’t caught up with what’s happening in practice – clinicians and service providers are adapting their approaches and interventions to support their adolescent and adult clients.”</a:t>
            </a:r>
          </a:p>
          <a:p>
            <a:endParaRPr lang="en-US" sz="1600" dirty="0"/>
          </a:p>
          <a:p>
            <a:pPr marL="0" indent="0" algn="r">
              <a:buNone/>
            </a:pPr>
            <a:r>
              <a:rPr lang="en-US" sz="1600" dirty="0"/>
              <a:t>Natasha Reid, personal communication (08.09.23)</a:t>
            </a:r>
          </a:p>
        </p:txBody>
      </p:sp>
    </p:spTree>
    <p:extLst>
      <p:ext uri="{BB962C8B-B14F-4D97-AF65-F5344CB8AC3E}">
        <p14:creationId xmlns:p14="http://schemas.microsoft.com/office/powerpoint/2010/main" val="3647056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Adulthood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181600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endParaRPr lang="en-US" b="1" dirty="0"/>
          </a:p>
          <a:p>
            <a:pPr lvl="0"/>
            <a:r>
              <a:rPr lang="en-US" b="1" dirty="0"/>
              <a:t>Practical support </a:t>
            </a:r>
          </a:p>
          <a:p>
            <a:pPr lvl="1"/>
            <a:r>
              <a:rPr lang="en-US" dirty="0"/>
              <a:t>Employment </a:t>
            </a:r>
          </a:p>
          <a:p>
            <a:pPr lvl="1"/>
            <a:r>
              <a:rPr lang="en-US" dirty="0"/>
              <a:t>Financial </a:t>
            </a:r>
          </a:p>
          <a:p>
            <a:pPr lvl="1"/>
            <a:r>
              <a:rPr lang="en-US" dirty="0"/>
              <a:t>Housing </a:t>
            </a:r>
          </a:p>
          <a:p>
            <a:pPr lvl="1"/>
            <a:r>
              <a:rPr lang="en-US" dirty="0"/>
              <a:t>Mental Health </a:t>
            </a:r>
          </a:p>
          <a:p>
            <a:pPr lvl="1"/>
            <a:r>
              <a:rPr lang="en-US" dirty="0"/>
              <a:t>Medical </a:t>
            </a:r>
          </a:p>
          <a:p>
            <a:pPr lvl="1"/>
            <a:r>
              <a:rPr lang="en-US" dirty="0"/>
              <a:t>Lifestyle </a:t>
            </a:r>
          </a:p>
          <a:p>
            <a:pPr lvl="1"/>
            <a:r>
              <a:rPr lang="en-US" dirty="0"/>
              <a:t>Skills development </a:t>
            </a:r>
          </a:p>
          <a:p>
            <a:pPr lvl="1"/>
            <a:r>
              <a:rPr lang="en-US" dirty="0"/>
              <a:t>Parenting </a:t>
            </a:r>
          </a:p>
          <a:p>
            <a:pPr marL="457200" lvl="1" indent="0">
              <a:buNone/>
            </a:pPr>
            <a:endParaRPr lang="en-US" dirty="0"/>
          </a:p>
          <a:p>
            <a:pPr lvl="0"/>
            <a:r>
              <a:rPr lang="en-US" b="1" dirty="0"/>
              <a:t>Case Management</a:t>
            </a:r>
          </a:p>
          <a:p>
            <a:pPr marL="457200" lvl="1" indent="0">
              <a:buNone/>
            </a:pPr>
            <a:endParaRPr lang="en-US" dirty="0"/>
          </a:p>
          <a:p>
            <a:pPr lvl="0"/>
            <a:r>
              <a:rPr lang="en-US" b="1" dirty="0"/>
              <a:t>Advocacy </a:t>
            </a:r>
          </a:p>
        </p:txBody>
      </p:sp>
    </p:spTree>
    <p:extLst>
      <p:ext uri="{BB962C8B-B14F-4D97-AF65-F5344CB8AC3E}">
        <p14:creationId xmlns:p14="http://schemas.microsoft.com/office/powerpoint/2010/main" val="592384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Jane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4196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dirty="0"/>
              <a:t>Practical support </a:t>
            </a:r>
          </a:p>
          <a:p>
            <a:pPr lvl="1"/>
            <a:r>
              <a:rPr lang="en-US" dirty="0"/>
              <a:t>Employment </a:t>
            </a:r>
          </a:p>
          <a:p>
            <a:pPr lvl="1"/>
            <a:r>
              <a:rPr lang="en-US" dirty="0"/>
              <a:t>Financial</a:t>
            </a:r>
          </a:p>
          <a:p>
            <a:pPr lvl="1"/>
            <a:r>
              <a:rPr lang="en-US" dirty="0"/>
              <a:t>Mental Health </a:t>
            </a:r>
          </a:p>
          <a:p>
            <a:pPr lvl="1"/>
            <a:r>
              <a:rPr lang="en-US" dirty="0"/>
              <a:t>Skills Development</a:t>
            </a:r>
          </a:p>
          <a:p>
            <a:pPr marL="457200" lvl="1" indent="0">
              <a:buNone/>
            </a:pPr>
            <a:endParaRPr lang="en-US" b="1" dirty="0"/>
          </a:p>
          <a:p>
            <a:pPr lvl="0"/>
            <a:r>
              <a:rPr lang="en-US" b="1" dirty="0"/>
              <a:t>Case Management </a:t>
            </a:r>
          </a:p>
          <a:p>
            <a:pPr lvl="1"/>
            <a:r>
              <a:rPr lang="en-US" dirty="0"/>
              <a:t>PCAP </a:t>
            </a:r>
          </a:p>
          <a:p>
            <a:pPr marL="0" lvl="0" indent="0">
              <a:buNone/>
            </a:pPr>
            <a:endParaRPr lang="en-US" b="1" dirty="0"/>
          </a:p>
          <a:p>
            <a:pPr lvl="0"/>
            <a:r>
              <a:rPr lang="en-US" b="1" dirty="0"/>
              <a:t>Advocacy </a:t>
            </a:r>
          </a:p>
          <a:p>
            <a:pPr lvl="1"/>
            <a:r>
              <a:rPr lang="en-US" dirty="0"/>
              <a:t>Neuropsychological report and feedback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77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10972800" cy="4419600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FE354-67AC-5654-A0C0-B32E5F49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33400"/>
            <a:ext cx="8343106" cy="6008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E6CD8-496B-795C-8D8F-94B50CF7A606}"/>
              </a:ext>
            </a:extLst>
          </p:cNvPr>
          <p:cNvSpPr txBox="1"/>
          <p:nvPr/>
        </p:nvSpPr>
        <p:spPr>
          <a:xfrm>
            <a:off x="10629106" y="6400800"/>
            <a:ext cx="1715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TIP 58</a:t>
            </a:r>
          </a:p>
        </p:txBody>
      </p:sp>
    </p:spTree>
    <p:extLst>
      <p:ext uri="{BB962C8B-B14F-4D97-AF65-F5344CB8AC3E}">
        <p14:creationId xmlns:p14="http://schemas.microsoft.com/office/powerpoint/2010/main" val="3478592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E272BB-64D6-EEFD-DD3C-50AAF2FB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640080"/>
            <a:ext cx="5105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400" kern="1200" dirty="0">
                <a:solidFill>
                  <a:schemeClr val="tx1"/>
                </a:solidFill>
              </a:rPr>
              <a:t>Early Years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0989A2-4576-9984-75A4-EE76D8D9D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0" y="4636008"/>
            <a:ext cx="4419600" cy="697992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4000" dirty="0"/>
              <a:t>Birth to Preschool</a:t>
            </a:r>
            <a:endParaRPr lang="en-US" sz="40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1ACB7-863D-CB42-1C7E-AF3B868B7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909535" y="1216967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55E50-C68C-FDF3-9555-C0EDDBF0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75D3324D-B2E9-45E8-A200-796068FBBE08}" type="slidenum">
              <a:rPr lang="en-US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67</a:t>
            </a:fld>
            <a:endParaRPr lang="en-US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FCCA8-0055-85A5-924C-8CD78EB5596B}"/>
              </a:ext>
            </a:extLst>
          </p:cNvPr>
          <p:cNvSpPr txBox="1"/>
          <p:nvPr/>
        </p:nvSpPr>
        <p:spPr>
          <a:xfrm>
            <a:off x="228600" y="6343657"/>
            <a:ext cx="112762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https://www.teachearlyyears.com/enabling-environments/view/why-its-important-to-bring-diversity-into-early-years-settings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26891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Infancy: Common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83076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Unsettled &amp; difficult to comfort; high-pitched cry </a:t>
            </a:r>
          </a:p>
          <a:p>
            <a:pPr lvl="0"/>
            <a:r>
              <a:rPr lang="en-US" dirty="0"/>
              <a:t>Irregular sleep patterns re: wake/sleep cycles</a:t>
            </a:r>
          </a:p>
          <a:p>
            <a:pPr lvl="0"/>
            <a:r>
              <a:rPr lang="en-US" dirty="0"/>
              <a:t>Failure to thrive &amp;/or regular infections </a:t>
            </a:r>
          </a:p>
          <a:p>
            <a:pPr lvl="0"/>
            <a:r>
              <a:rPr lang="en-US" dirty="0"/>
              <a:t>Issues with feeding </a:t>
            </a:r>
          </a:p>
          <a:p>
            <a:pPr lvl="0"/>
            <a:r>
              <a:rPr lang="en-US" dirty="0"/>
              <a:t>Atypical eye contact &amp;/or dislike physical contact </a:t>
            </a:r>
          </a:p>
          <a:p>
            <a:pPr lvl="0"/>
            <a:r>
              <a:rPr lang="en-US" dirty="0"/>
              <a:t>Over-sensitivity/under-sensitivity to the environment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2E848-EE46-9B73-456C-4F2ECCA7DB64}"/>
              </a:ext>
            </a:extLst>
          </p:cNvPr>
          <p:cNvSpPr txBox="1"/>
          <p:nvPr/>
        </p:nvSpPr>
        <p:spPr>
          <a:xfrm>
            <a:off x="8839200" y="6429473"/>
            <a:ext cx="3385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Catterick &amp; Curran (2014); </a:t>
            </a:r>
            <a:r>
              <a:rPr lang="en-US" sz="1100" dirty="0" err="1">
                <a:latin typeface="+mn-lt"/>
              </a:rPr>
              <a:t>Grafe</a:t>
            </a:r>
            <a:r>
              <a:rPr lang="en-US" sz="1100" dirty="0">
                <a:latin typeface="+mn-lt"/>
              </a:rPr>
              <a:t> (2004)</a:t>
            </a:r>
          </a:p>
        </p:txBody>
      </p:sp>
    </p:spTree>
    <p:extLst>
      <p:ext uri="{BB962C8B-B14F-4D97-AF65-F5344CB8AC3E}">
        <p14:creationId xmlns:p14="http://schemas.microsoft.com/office/powerpoint/2010/main" val="21148596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Childhood: Common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6200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Continued pattern of delay </a:t>
            </a:r>
          </a:p>
          <a:p>
            <a:pPr lvl="0"/>
            <a:r>
              <a:rPr lang="en-US" dirty="0"/>
              <a:t>Subtle differences that become more noticeable in groups</a:t>
            </a:r>
          </a:p>
          <a:p>
            <a:pPr lvl="0"/>
            <a:r>
              <a:rPr lang="en-US" dirty="0"/>
              <a:t>Sensory issues (including food)</a:t>
            </a:r>
          </a:p>
          <a:p>
            <a:pPr lvl="0"/>
            <a:r>
              <a:rPr lang="en-US" dirty="0"/>
              <a:t>Struggles with understanding things the peer group may have mastered </a:t>
            </a:r>
          </a:p>
          <a:p>
            <a:pPr lvl="0"/>
            <a:r>
              <a:rPr lang="en-US" dirty="0"/>
              <a:t>Tantrums/volatility </a:t>
            </a:r>
          </a:p>
          <a:p>
            <a:pPr lvl="0"/>
            <a:r>
              <a:rPr lang="en-US" dirty="0"/>
              <a:t>Peer relationship </a:t>
            </a:r>
          </a:p>
          <a:p>
            <a:pPr lvl="0"/>
            <a:r>
              <a:rPr lang="en-US" dirty="0"/>
              <a:t>Sleep routines</a:t>
            </a:r>
          </a:p>
          <a:p>
            <a:pPr lvl="0"/>
            <a:r>
              <a:rPr lang="en-US" dirty="0"/>
              <a:t>Communication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C74D8-C397-09ED-D243-2BBD681CA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320" y="6132151"/>
            <a:ext cx="3484159" cy="377985"/>
          </a:xfrm>
          <a:prstGeom prst="rect">
            <a:avLst/>
          </a:prstGeom>
        </p:spPr>
      </p:pic>
      <p:pic>
        <p:nvPicPr>
          <p:cNvPr id="3074" name="Picture 2" descr="Sleep, Psychological Issues Linked to Musculoskeletal Conditions in Children - Clinical Pain Advisor">
            <a:extLst>
              <a:ext uri="{FF2B5EF4-FFF2-40B4-BE49-F238E27FC236}">
                <a16:creationId xmlns:a16="http://schemas.microsoft.com/office/drawing/2014/main" id="{E0EBF4BC-468C-9BB2-2FDC-1547459D1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90800"/>
            <a:ext cx="3352800" cy="22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0492BC-79EF-254B-2486-F0A1D2B36FD7}"/>
              </a:ext>
            </a:extLst>
          </p:cNvPr>
          <p:cNvSpPr txBox="1"/>
          <p:nvPr/>
        </p:nvSpPr>
        <p:spPr>
          <a:xfrm>
            <a:off x="10210800" y="6460251"/>
            <a:ext cx="29250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  <a:hlinkClick r:id="rId5"/>
              </a:rPr>
              <a:t>sleeping child - Bing images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874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BC23FE1F-B19F-6C89-F5D5-3078D55C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802" y="685800"/>
            <a:ext cx="588411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atin typeface="+mj-lt"/>
              </a:rPr>
              <a:t>Teratogenic</a:t>
            </a:r>
            <a:r>
              <a:rPr lang="en-US" sz="3200" b="1" dirty="0">
                <a:latin typeface="+mj-lt"/>
              </a:rPr>
              <a:t> Effects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j-lt"/>
              </a:rPr>
              <a:t>of Prenatal Alcohol Exposure</a:t>
            </a:r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35BA1DAF-63BC-5CC6-234D-6B712BC18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4" y="2209801"/>
            <a:ext cx="88042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143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/>
              <a:t>Direct toxic effect of alcohol on cells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/>
              <a:t> Direct toxic effect of acetaldehyde on cells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/>
              <a:t> Hypoxia from impaired placental/fetal blood flow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/>
              <a:t> Effect on generation and proliferation of cells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/>
              <a:t> Effect on migration of cells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/>
              <a:t> Effect on interconnection of cells</a:t>
            </a:r>
          </a:p>
          <a:p>
            <a:pPr lvl="1" eaLnBrk="1" hangingPunct="1">
              <a:spcBef>
                <a:spcPct val="0"/>
              </a:spcBef>
              <a:buClr>
                <a:schemeClr val="tx2"/>
              </a:buClr>
              <a:buFontTx/>
              <a:buChar char="•"/>
            </a:pPr>
            <a:r>
              <a:rPr lang="en-US" altLang="en-US" sz="3200"/>
              <a:t> Effect on apoptosis</a:t>
            </a:r>
          </a:p>
        </p:txBody>
      </p:sp>
      <p:sp>
        <p:nvSpPr>
          <p:cNvPr id="10244" name="Slide Number Placeholder 1">
            <a:extLst>
              <a:ext uri="{FF2B5EF4-FFF2-40B4-BE49-F238E27FC236}">
                <a16:creationId xmlns:a16="http://schemas.microsoft.com/office/drawing/2014/main" id="{21798389-B079-CEBC-4789-5D5556A417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87DCB-92EE-4C9B-84AC-84CF9887259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Protective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83076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Early diagnosis </a:t>
            </a:r>
          </a:p>
          <a:p>
            <a:pPr lvl="0"/>
            <a:r>
              <a:rPr lang="en-US" dirty="0"/>
              <a:t>Involvement in special education and social services </a:t>
            </a:r>
          </a:p>
          <a:p>
            <a:pPr lvl="0"/>
            <a:r>
              <a:rPr lang="en-US" dirty="0"/>
              <a:t>Loving, nurturing and stable home environment </a:t>
            </a:r>
          </a:p>
          <a:p>
            <a:pPr lvl="0"/>
            <a:r>
              <a:rPr lang="en-US" dirty="0"/>
              <a:t>Absence of violence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2E848-EE46-9B73-456C-4F2ECCA7DB64}"/>
              </a:ext>
            </a:extLst>
          </p:cNvPr>
          <p:cNvSpPr txBox="1"/>
          <p:nvPr/>
        </p:nvSpPr>
        <p:spPr>
          <a:xfrm>
            <a:off x="9753601" y="6397952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FASDs: Treatments | CDC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08040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we have offered Jane?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soft and gentle approach because of increased sensitivity to the environment </a:t>
            </a:r>
          </a:p>
          <a:p>
            <a:r>
              <a:rPr lang="en-US" dirty="0"/>
              <a:t>Identify what upsets/calms baby </a:t>
            </a:r>
          </a:p>
          <a:p>
            <a:pPr lvl="1"/>
            <a:r>
              <a:rPr lang="en-US" dirty="0"/>
              <a:t>Control the amount of stimulation baby is exposed to</a:t>
            </a:r>
          </a:p>
          <a:p>
            <a:r>
              <a:rPr lang="en-US" dirty="0"/>
              <a:t>Avoid letting baby get to state of frantic crying through calming techniques </a:t>
            </a:r>
            <a:r>
              <a:rPr lang="en-US" dirty="0">
                <a:sym typeface="Wingdings" panose="05000000000000000000" pitchFamily="2" charset="2"/>
              </a:rPr>
              <a:t> gentle motion/calming sounds/warm baths</a:t>
            </a:r>
          </a:p>
          <a:p>
            <a:r>
              <a:rPr lang="en-US" dirty="0"/>
              <a:t>Create a bedtime routine </a:t>
            </a:r>
          </a:p>
          <a:p>
            <a:r>
              <a:rPr lang="en-US" dirty="0"/>
              <a:t>Home visiting program to support mom and baby</a:t>
            </a:r>
          </a:p>
          <a:p>
            <a:r>
              <a:rPr lang="en-US" dirty="0"/>
              <a:t>Help mom maintain relationship with Jane’s pediatrician</a:t>
            </a:r>
          </a:p>
        </p:txBody>
      </p:sp>
    </p:spTree>
    <p:extLst>
      <p:ext uri="{BB962C8B-B14F-4D97-AF65-F5344CB8AC3E}">
        <p14:creationId xmlns:p14="http://schemas.microsoft.com/office/powerpoint/2010/main" val="27017039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E272BB-64D6-EEFD-DD3C-50AAF2FB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640080"/>
            <a:ext cx="450066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400" kern="1200" dirty="0">
                <a:solidFill>
                  <a:schemeClr val="tx1"/>
                </a:solidFill>
              </a:rPr>
              <a:t>Childhood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0989A2-4576-9984-75A4-EE76D8D9D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0" y="4636008"/>
            <a:ext cx="4419600" cy="60350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4000" dirty="0"/>
              <a:t>5-12 years of age </a:t>
            </a:r>
            <a:endParaRPr lang="en-US" sz="40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1ACB7-863D-CB42-1C7E-AF3B868B7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5576"/>
          <a:stretch/>
        </p:blipFill>
        <p:spPr>
          <a:xfrm>
            <a:off x="909535" y="1216967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55E50-C68C-FDF3-9555-C0EDDBF0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75D3324D-B2E9-45E8-A200-796068FBBE08}" type="slidenum">
              <a:rPr lang="en-US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72</a:t>
            </a:fld>
            <a:endParaRPr lang="en-US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FCCA8-0055-85A5-924C-8CD78EB5596B}"/>
              </a:ext>
            </a:extLst>
          </p:cNvPr>
          <p:cNvSpPr txBox="1"/>
          <p:nvPr/>
        </p:nvSpPr>
        <p:spPr>
          <a:xfrm>
            <a:off x="229926" y="618386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https://allianceforchildhood.org.uk/</a:t>
            </a:r>
          </a:p>
        </p:txBody>
      </p:sp>
    </p:spTree>
    <p:extLst>
      <p:ext uri="{BB962C8B-B14F-4D97-AF65-F5344CB8AC3E}">
        <p14:creationId xmlns:p14="http://schemas.microsoft.com/office/powerpoint/2010/main" val="27368038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Childhood: Common characteristics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Difficulty learning from experience</a:t>
            </a:r>
          </a:p>
          <a:p>
            <a:pPr lvl="0"/>
            <a:r>
              <a:rPr lang="en-US" dirty="0"/>
              <a:t>Difficulty understanding cause and effect relationships </a:t>
            </a:r>
          </a:p>
          <a:p>
            <a:pPr lvl="0"/>
            <a:r>
              <a:rPr lang="en-US" dirty="0"/>
              <a:t>Poor judgment/Failure to perceive danger</a:t>
            </a:r>
          </a:p>
          <a:p>
            <a:pPr lvl="0"/>
            <a:r>
              <a:rPr lang="en-US" dirty="0"/>
              <a:t>Attention problems/hyperactivity/Impulsivity</a:t>
            </a:r>
          </a:p>
          <a:p>
            <a:pPr lvl="0"/>
            <a:r>
              <a:rPr lang="en-US" dirty="0"/>
              <a:t>Difficulty reading social cues</a:t>
            </a:r>
          </a:p>
          <a:p>
            <a:pPr lvl="0"/>
            <a:r>
              <a:rPr lang="en-US" dirty="0"/>
              <a:t>Academic problems</a:t>
            </a:r>
          </a:p>
          <a:p>
            <a:pPr lvl="0"/>
            <a:r>
              <a:rPr lang="en-US" dirty="0"/>
              <a:t>Deficits in executive functioning even in the presence of a normal IQ</a:t>
            </a:r>
          </a:p>
          <a:p>
            <a:pPr lvl="0"/>
            <a:r>
              <a:rPr lang="en-US" dirty="0"/>
              <a:t>Social skills deficits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1B42E-38D1-CB1B-3BBA-935AFFDC9BC2}"/>
              </a:ext>
            </a:extLst>
          </p:cNvPr>
          <p:cNvSpPr txBox="1"/>
          <p:nvPr/>
        </p:nvSpPr>
        <p:spPr>
          <a:xfrm>
            <a:off x="8203474" y="5963937"/>
            <a:ext cx="1931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n-lt"/>
              </a:rPr>
              <a:t>Laugeson</a:t>
            </a:r>
            <a:r>
              <a:rPr lang="en-US" sz="1400" dirty="0">
                <a:latin typeface="+mn-lt"/>
              </a:rPr>
              <a:t> et al (2011)</a:t>
            </a:r>
          </a:p>
        </p:txBody>
      </p:sp>
    </p:spTree>
    <p:extLst>
      <p:ext uri="{BB962C8B-B14F-4D97-AF65-F5344CB8AC3E}">
        <p14:creationId xmlns:p14="http://schemas.microsoft.com/office/powerpoint/2010/main" val="27537173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we have offered Jane?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10972800" cy="49530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Attention/concentration</a:t>
            </a:r>
          </a:p>
          <a:p>
            <a:pPr lvl="1"/>
            <a:r>
              <a:rPr lang="en-US" dirty="0"/>
              <a:t>Use ear plugs to screen out noise/headphones to focus noise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0"/>
            <a:r>
              <a:rPr lang="en-US" dirty="0"/>
              <a:t>Difficulty understanding course material </a:t>
            </a:r>
          </a:p>
          <a:p>
            <a:pPr lvl="1"/>
            <a:r>
              <a:rPr lang="en-US" dirty="0"/>
              <a:t>Introduce one instruction/sentence/learning step at a time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check and reinforce before moving to the next step</a:t>
            </a:r>
          </a:p>
          <a:p>
            <a:pPr lvl="1"/>
            <a:r>
              <a:rPr lang="en-US" dirty="0"/>
              <a:t>Invite child to repeat back so that you can check for understanding </a:t>
            </a:r>
          </a:p>
          <a:p>
            <a:pPr lvl="1"/>
            <a:r>
              <a:rPr lang="en-US" dirty="0"/>
              <a:t>For some children, the harder they try the less they can do </a:t>
            </a:r>
            <a:r>
              <a:rPr lang="en-US" dirty="0">
                <a:sym typeface="Wingdings" panose="05000000000000000000" pitchFamily="2" charset="2"/>
              </a:rPr>
              <a:t>brain breaks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0"/>
            <a:r>
              <a:rPr lang="en-US" dirty="0"/>
              <a:t>Feeling “unsafe” because of bullying </a:t>
            </a:r>
          </a:p>
          <a:p>
            <a:pPr lvl="1"/>
            <a:r>
              <a:rPr lang="en-US" dirty="0"/>
              <a:t>Rehearse scenarios re: what to say/what to do </a:t>
            </a:r>
          </a:p>
          <a:p>
            <a:pPr lvl="1"/>
            <a:r>
              <a:rPr lang="en-US" dirty="0"/>
              <a:t>Intervention at the classroom level re: being a good friend </a:t>
            </a:r>
          </a:p>
          <a:p>
            <a:pPr marL="457200" lvl="1" indent="0">
              <a:buNone/>
            </a:pPr>
            <a:endParaRPr lang="en-US" dirty="0"/>
          </a:p>
          <a:p>
            <a:pPr lvl="0"/>
            <a:r>
              <a:rPr lang="en-US" dirty="0"/>
              <a:t>Monitor self-esteem/mental health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62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47F2-0266-C309-67E3-3865C2D8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it helps 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4F714-0B48-9628-21FE-474A139C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754563"/>
          </a:xfrm>
        </p:spPr>
        <p:txBody>
          <a:bodyPr/>
          <a:lstStyle/>
          <a:p>
            <a:r>
              <a:rPr lang="en-US" sz="2800" dirty="0"/>
              <a:t>Use concrete language </a:t>
            </a:r>
          </a:p>
          <a:p>
            <a:r>
              <a:rPr lang="en-US" sz="2800" dirty="0"/>
              <a:t>Speak slowly and use fewer words </a:t>
            </a:r>
          </a:p>
          <a:p>
            <a:r>
              <a:rPr lang="en-US" sz="2800" dirty="0"/>
              <a:t>Use the same words each time </a:t>
            </a:r>
          </a:p>
          <a:p>
            <a:r>
              <a:rPr lang="en-US" sz="2800" dirty="0"/>
              <a:t>Be specific </a:t>
            </a:r>
          </a:p>
          <a:p>
            <a:r>
              <a:rPr lang="en-US" sz="2800" dirty="0"/>
              <a:t>Provide external memory tools </a:t>
            </a:r>
          </a:p>
          <a:p>
            <a:r>
              <a:rPr lang="en-US" sz="2800" dirty="0"/>
              <a:t>Expect to re-teach material </a:t>
            </a:r>
          </a:p>
          <a:p>
            <a:r>
              <a:rPr lang="en-US" sz="2800" dirty="0"/>
              <a:t>Maintain routine to decrease anxiety </a:t>
            </a:r>
          </a:p>
          <a:p>
            <a:r>
              <a:rPr lang="en-US" sz="2800" dirty="0"/>
              <a:t>Eliminate clutter in the environment and keep things organized </a:t>
            </a:r>
          </a:p>
          <a:p>
            <a:r>
              <a:rPr lang="en-US" sz="2800" dirty="0"/>
              <a:t>Allow for ways to filter out distractions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B0A6E-B082-9C40-5C34-C2B5AF7FBA33}"/>
              </a:ext>
            </a:extLst>
          </p:cNvPr>
          <p:cNvSpPr txBox="1"/>
          <p:nvPr/>
        </p:nvSpPr>
        <p:spPr>
          <a:xfrm>
            <a:off x="8458200" y="6428601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Bluegrass Prevention Center: The Sycamore Project </a:t>
            </a:r>
          </a:p>
        </p:txBody>
      </p:sp>
    </p:spTree>
    <p:extLst>
      <p:ext uri="{BB962C8B-B14F-4D97-AF65-F5344CB8AC3E}">
        <p14:creationId xmlns:p14="http://schemas.microsoft.com/office/powerpoint/2010/main" val="11556772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AC1C-649B-3267-75C3-89A481A55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274638"/>
            <a:ext cx="10972800" cy="1143000"/>
          </a:xfrm>
        </p:spPr>
        <p:txBody>
          <a:bodyPr/>
          <a:lstStyle/>
          <a:p>
            <a:r>
              <a:rPr lang="en-US" sz="3600" dirty="0">
                <a:hlinkClick r:id="rId3"/>
              </a:rPr>
              <a:t>Do2Learn: Educational Resources for Special Needs</a:t>
            </a:r>
            <a:endParaRPr lang="en-US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0893D7-CA4D-D06D-BD59-18581F22EA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838450" y="1371600"/>
            <a:ext cx="6610350" cy="49027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84F44-F144-72F4-6CEC-A820BBBA763B}"/>
              </a:ext>
            </a:extLst>
          </p:cNvPr>
          <p:cNvSpPr txBox="1"/>
          <p:nvPr/>
        </p:nvSpPr>
        <p:spPr>
          <a:xfrm>
            <a:off x="8001000" y="651392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https://do2learn.com/academics/Mathematics/index.htm</a:t>
            </a:r>
          </a:p>
        </p:txBody>
      </p:sp>
    </p:spTree>
    <p:extLst>
      <p:ext uri="{BB962C8B-B14F-4D97-AF65-F5344CB8AC3E}">
        <p14:creationId xmlns:p14="http://schemas.microsoft.com/office/powerpoint/2010/main" val="4155488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7BDB0-3A82-DE6D-9911-39078B84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8973-D1CA-4041-B3FD-FB9325B8B3F4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85182-8538-0073-D26D-2702B06F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90" y="173454"/>
            <a:ext cx="5584420" cy="6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318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2894E-ACC0-0541-F29D-2DA7AC4B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D596FF-5197-B63A-ED52-336CE27940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657600" y="1219200"/>
            <a:ext cx="4597400" cy="45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05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EFD625A9-43B1-44A8-BB44-58C2CFB4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371600"/>
            <a:ext cx="10905066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218E3-BB43-9430-5253-F61CBE4BCF80}"/>
              </a:ext>
            </a:extLst>
          </p:cNvPr>
          <p:cNvSpPr txBox="1"/>
          <p:nvPr/>
        </p:nvSpPr>
        <p:spPr>
          <a:xfrm rot="10800000" flipV="1">
            <a:off x="7315200" y="6248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4"/>
              </a:rPr>
              <a:t>Wrightslaw</a:t>
            </a:r>
            <a:r>
              <a:rPr lang="en-US" dirty="0">
                <a:hlinkClick r:id="rId4"/>
              </a:rPr>
              <a:t> Special Education Law and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34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ratogen">
            <a:extLst>
              <a:ext uri="{FF2B5EF4-FFF2-40B4-BE49-F238E27FC236}">
                <a16:creationId xmlns:a16="http://schemas.microsoft.com/office/drawing/2014/main" id="{2249CA38-A8C5-7C9D-A82B-F17387CB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4013"/>
            <a:ext cx="9144000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Slide Number Placeholder 1">
            <a:extLst>
              <a:ext uri="{FF2B5EF4-FFF2-40B4-BE49-F238E27FC236}">
                <a16:creationId xmlns:a16="http://schemas.microsoft.com/office/drawing/2014/main" id="{F929AEDD-D059-3280-C8F4-2378CCC72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CE0DCA-D252-4BB7-9DAB-17474E2A745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E272BB-64D6-EEFD-DD3C-50AAF2FB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400" kern="1200" dirty="0">
                <a:solidFill>
                  <a:schemeClr val="tx1"/>
                </a:solidFill>
              </a:rPr>
              <a:t>Middle School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0989A2-4576-9984-75A4-EE76D8D9D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3831" y="4636008"/>
            <a:ext cx="419863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endParaRPr lang="en-US" sz="2400" kern="1200" dirty="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55E50-C68C-FDF3-9555-C0EDDBF0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75D3324D-B2E9-45E8-A200-796068FBBE08}" type="slidenum">
              <a:rPr lang="en-US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80</a:t>
            </a:fld>
            <a:endParaRPr lang="en-US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C550D-F90C-B079-B5F4-500CA3EDB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6286"/>
          <a:stretch/>
        </p:blipFill>
        <p:spPr>
          <a:xfrm>
            <a:off x="1066800" y="1295400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5573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711E-5027-4958-F593-8AFF7318F1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Be alert to…</a:t>
            </a:r>
          </a:p>
        </p:txBody>
      </p:sp>
      <p:pic>
        <p:nvPicPr>
          <p:cNvPr id="6146" name="Picture 2" descr="Managing Middle School Anxiety: Middle School Coping Strategies">
            <a:extLst>
              <a:ext uri="{FF2B5EF4-FFF2-40B4-BE49-F238E27FC236}">
                <a16:creationId xmlns:a16="http://schemas.microsoft.com/office/drawing/2014/main" id="{9A8CB227-6394-811D-ADF2-D8E7DE9A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1" y="1536700"/>
            <a:ext cx="9367838" cy="44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4E789-8BB7-E738-3014-892112E2CA72}"/>
              </a:ext>
            </a:extLst>
          </p:cNvPr>
          <p:cNvSpPr txBox="1"/>
          <p:nvPr/>
        </p:nvSpPr>
        <p:spPr>
          <a:xfrm>
            <a:off x="8766503" y="6471205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anxiety middle school - Bing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714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711E-5027-4958-F593-8AFF7318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we have offered Jane?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90AF3-1F2B-9F84-EEDF-CE148C97D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 environment </a:t>
            </a:r>
          </a:p>
          <a:p>
            <a:r>
              <a:rPr lang="en-US" dirty="0"/>
              <a:t>Sleep </a:t>
            </a:r>
          </a:p>
          <a:p>
            <a:r>
              <a:rPr lang="en-US" dirty="0"/>
              <a:t>Promoting personal skills </a:t>
            </a:r>
          </a:p>
          <a:p>
            <a:r>
              <a:rPr lang="en-US" dirty="0"/>
              <a:t>Social/communication skills &amp; self-esteem </a:t>
            </a:r>
          </a:p>
          <a:p>
            <a:r>
              <a:rPr lang="en-US" dirty="0"/>
              <a:t>Managing change and transitions </a:t>
            </a:r>
          </a:p>
          <a:p>
            <a:r>
              <a:rPr lang="en-US" dirty="0"/>
              <a:t>In the community </a:t>
            </a:r>
          </a:p>
          <a:p>
            <a:r>
              <a:rPr lang="en-US" dirty="0"/>
              <a:t>Dealing </a:t>
            </a:r>
            <a:r>
              <a:rPr lang="en-US"/>
              <a:t>with outbursts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236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13A56-30BA-29B2-6FAD-331AAEDF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ABD5F-25AB-182A-2754-9BEF0336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45" y="115537"/>
            <a:ext cx="5425910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93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13A56-30BA-29B2-6FAD-331AAEDF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71B33-16A4-C02C-564B-915CB09D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53" y="76200"/>
            <a:ext cx="5472094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9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E272BB-64D6-EEFD-DD3C-50AAF2FB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640080"/>
            <a:ext cx="450066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</a:rPr>
              <a:t>Adolescence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0989A2-4576-9984-75A4-EE76D8D9D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531" y="4038600"/>
            <a:ext cx="4196933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3600" dirty="0"/>
              <a:t>13-18 years of age </a:t>
            </a:r>
            <a:endParaRPr lang="en-US" sz="36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1ACB7-863D-CB42-1C7E-AF3B868B7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r="27045"/>
          <a:stretch/>
        </p:blipFill>
        <p:spPr>
          <a:xfrm>
            <a:off x="916161" y="998327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55E50-C68C-FDF3-9555-C0EDDBF0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fld id="{75D3324D-B2E9-45E8-A200-796068FBBE08}" type="slidenum">
              <a:rPr lang="en-US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t>85</a:t>
            </a:fld>
            <a:endParaRPr lang="en-US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41382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360-BFA0-8521-C0B7-4E18FC7A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0FC7-3EF8-F87C-B285-BF1DF48B6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16" y="1828800"/>
            <a:ext cx="10972800" cy="4525963"/>
          </a:xfrm>
        </p:spPr>
        <p:txBody>
          <a:bodyPr/>
          <a:lstStyle/>
          <a:p>
            <a:r>
              <a:rPr lang="en-US" dirty="0"/>
              <a:t>Intervention re:</a:t>
            </a:r>
          </a:p>
          <a:p>
            <a:pPr lvl="1"/>
            <a:r>
              <a:rPr lang="en-US" dirty="0"/>
              <a:t>Academics </a:t>
            </a:r>
          </a:p>
          <a:p>
            <a:pPr lvl="1"/>
            <a:r>
              <a:rPr lang="en-US" dirty="0"/>
              <a:t>Social skills</a:t>
            </a:r>
          </a:p>
          <a:p>
            <a:pPr lvl="1"/>
            <a:r>
              <a:rPr lang="en-US" dirty="0"/>
              <a:t>Personal care skills </a:t>
            </a:r>
          </a:p>
          <a:p>
            <a:pPr lvl="1"/>
            <a:r>
              <a:rPr lang="en-US" dirty="0"/>
              <a:t>Transition from care </a:t>
            </a:r>
          </a:p>
        </p:txBody>
      </p:sp>
      <p:pic>
        <p:nvPicPr>
          <p:cNvPr id="7170" name="Picture 2" descr="Addressing Stress and Anxiety in Middle/High School Students | Greater Good In Education">
            <a:extLst>
              <a:ext uri="{FF2B5EF4-FFF2-40B4-BE49-F238E27FC236}">
                <a16:creationId xmlns:a16="http://schemas.microsoft.com/office/drawing/2014/main" id="{4CD5C2F3-0436-5168-3257-86EC274F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47309"/>
            <a:ext cx="3805889" cy="22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20857-D51F-FD94-A5FD-56BB847CFBD7}"/>
              </a:ext>
            </a:extLst>
          </p:cNvPr>
          <p:cNvSpPr txBox="1"/>
          <p:nvPr/>
        </p:nvSpPr>
        <p:spPr>
          <a:xfrm>
            <a:off x="8305800" y="6276201"/>
            <a:ext cx="60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hlinkClick r:id="rId4"/>
              </a:rPr>
              <a:t>anxiety middle school - Bing images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2" descr="5 Academic Success Tips for Students with Anxiety Issues | How to Learn">
            <a:extLst>
              <a:ext uri="{FF2B5EF4-FFF2-40B4-BE49-F238E27FC236}">
                <a16:creationId xmlns:a16="http://schemas.microsoft.com/office/drawing/2014/main" id="{D3188B6E-BF6C-D4BC-4EBF-42A0A810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502464"/>
            <a:ext cx="3463684" cy="23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86656-56CD-2C78-07C2-97839196A110}"/>
              </a:ext>
            </a:extLst>
          </p:cNvPr>
          <p:cNvSpPr txBox="1"/>
          <p:nvPr/>
        </p:nvSpPr>
        <p:spPr>
          <a:xfrm>
            <a:off x="8276823" y="6047601"/>
            <a:ext cx="7199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  <a:hlinkClick r:id="rId6"/>
              </a:rPr>
              <a:t>anxiety middle school - Bing images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7342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360-BFA0-8521-C0B7-4E18FC7A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we have offered Jane?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0FC7-3EF8-F87C-B285-BF1DF48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Continue to provide a safe, structured environment </a:t>
            </a:r>
          </a:p>
          <a:p>
            <a:r>
              <a:rPr lang="en-US" sz="2800" dirty="0"/>
              <a:t>Ongoing supervision </a:t>
            </a:r>
          </a:p>
          <a:p>
            <a:r>
              <a:rPr lang="en-US" sz="2800" dirty="0"/>
              <a:t>Encourage talents </a:t>
            </a:r>
          </a:p>
          <a:p>
            <a:r>
              <a:rPr lang="en-US" sz="2800" dirty="0"/>
              <a:t>Continue to address life skills </a:t>
            </a:r>
          </a:p>
          <a:p>
            <a:r>
              <a:rPr lang="en-US" sz="2800" dirty="0"/>
              <a:t>Monitor mental health </a:t>
            </a:r>
          </a:p>
          <a:p>
            <a:r>
              <a:rPr lang="en-US" sz="2800" dirty="0"/>
              <a:t>Sheltered employment/volunteer jobs </a:t>
            </a:r>
          </a:p>
          <a:p>
            <a:r>
              <a:rPr lang="en-US" sz="2800" dirty="0"/>
              <a:t>Education re: sex and birth control</a:t>
            </a:r>
          </a:p>
          <a:p>
            <a:r>
              <a:rPr lang="en-US" sz="2800" dirty="0"/>
              <a:t>Education re: being at high risk for developing a SU disorder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324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1A0B7-3CCC-C94B-0E06-4B4A8CBD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279B6-4284-FB24-943D-70BBF57D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410" y="584600"/>
            <a:ext cx="4492790" cy="57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883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3E96F-1B61-D2CC-E89A-CB0182B8F4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3600" dirty="0">
                <a:hlinkClick r:id="rId3"/>
              </a:rPr>
              <a:t>Do2Learn: Educational Resources for Special Needs</a:t>
            </a:r>
            <a:endParaRPr lang="en-US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01D124-74CA-405F-B7DA-DD6288F0B6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124200" y="1143000"/>
            <a:ext cx="5943600" cy="54403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1F1C66-2EA2-9990-E4F2-C99BAF884E9A}"/>
              </a:ext>
            </a:extLst>
          </p:cNvPr>
          <p:cNvSpPr txBox="1"/>
          <p:nvPr/>
        </p:nvSpPr>
        <p:spPr>
          <a:xfrm>
            <a:off x="8229600" y="6583362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hlinkClick r:id="rId3"/>
              </a:rPr>
              <a:t>Do2Learn: Educational Resources for Special Needs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954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iming of damage">
            <a:extLst>
              <a:ext uri="{FF2B5EF4-FFF2-40B4-BE49-F238E27FC236}">
                <a16:creationId xmlns:a16="http://schemas.microsoft.com/office/drawing/2014/main" id="{A73FE360-5D26-1DAD-BDBE-7141C77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025"/>
            <a:ext cx="91440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Slide Number Placeholder 1">
            <a:extLst>
              <a:ext uri="{FF2B5EF4-FFF2-40B4-BE49-F238E27FC236}">
                <a16:creationId xmlns:a16="http://schemas.microsoft.com/office/drawing/2014/main" id="{929E234B-104F-E509-D178-57E08AC8E1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F43470-D939-4DC2-B974-E9B9661DBA6F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578758B1-DCE1-D128-8044-38DB67E145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342565"/>
              </p:ext>
            </p:extLst>
          </p:nvPr>
        </p:nvGraphicFramePr>
        <p:xfrm>
          <a:off x="457200" y="929023"/>
          <a:ext cx="4343400" cy="2641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CE9DDBB-D09E-903E-EF68-02C75946F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67023"/>
            <a:ext cx="4495800" cy="635087"/>
          </a:xfrm>
          <a:prstGeom prst="rect">
            <a:avLst/>
          </a:prstGeom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FECAD6F5-0F54-4691-10B0-0389D666C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826285"/>
              </p:ext>
            </p:extLst>
          </p:nvPr>
        </p:nvGraphicFramePr>
        <p:xfrm>
          <a:off x="6553200" y="3733800"/>
          <a:ext cx="5334000" cy="2804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1D80ECD-F5F9-C018-B9CA-B0FBCE3C3E03}"/>
              </a:ext>
            </a:extLst>
          </p:cNvPr>
          <p:cNvSpPr txBox="1">
            <a:spLocks/>
          </p:cNvSpPr>
          <p:nvPr/>
        </p:nvSpPr>
        <p:spPr bwMode="auto">
          <a:xfrm>
            <a:off x="4370363" y="4572000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/>
              <a:t>Cognitive </a:t>
            </a:r>
          </a:p>
          <a:p>
            <a:r>
              <a:rPr lang="en-US" sz="1800" kern="0" dirty="0"/>
              <a:t>Supports </a:t>
            </a:r>
          </a:p>
          <a:p>
            <a:r>
              <a:rPr lang="en-US" sz="1800" kern="0" dirty="0"/>
              <a:t>Framework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040BF493-EA3D-8A61-0824-C9C61CB4B5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1300" r="797" b="12769"/>
          <a:stretch/>
        </p:blipFill>
        <p:spPr bwMode="auto">
          <a:xfrm>
            <a:off x="5772444" y="684406"/>
            <a:ext cx="6137485" cy="285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9A8E5A-95A2-9F8C-367D-3823DB2E677F}"/>
              </a:ext>
            </a:extLst>
          </p:cNvPr>
          <p:cNvSpPr txBox="1">
            <a:spLocks/>
          </p:cNvSpPr>
          <p:nvPr/>
        </p:nvSpPr>
        <p:spPr bwMode="auto">
          <a:xfrm>
            <a:off x="7772400" y="228600"/>
            <a:ext cx="2362200" cy="39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/>
              <a:t>FASCETS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6A9238-BC33-267A-057D-F3AFCA2B97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9228" y="4185215"/>
            <a:ext cx="3743216" cy="1609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B29AF3-846B-02AF-EA7E-C06F1FBCE322}"/>
              </a:ext>
            </a:extLst>
          </p:cNvPr>
          <p:cNvSpPr txBox="1"/>
          <p:nvPr/>
        </p:nvSpPr>
        <p:spPr>
          <a:xfrm>
            <a:off x="2922563" y="6019800"/>
            <a:ext cx="24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Magic Keys </a:t>
            </a:r>
          </a:p>
        </p:txBody>
      </p:sp>
    </p:spTree>
    <p:extLst>
      <p:ext uri="{BB962C8B-B14F-4D97-AF65-F5344CB8AC3E}">
        <p14:creationId xmlns:p14="http://schemas.microsoft.com/office/powerpoint/2010/main" val="12561198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27EC-C62D-D0A1-21AF-F707B949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563562"/>
          </a:xfrm>
        </p:spPr>
        <p:txBody>
          <a:bodyPr/>
          <a:lstStyle/>
          <a:p>
            <a:r>
              <a:rPr lang="en-US" sz="3600" dirty="0"/>
              <a:t>The “Big Picture”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D2319-CB39-0C52-B750-05776C280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68362"/>
            <a:ext cx="10972800" cy="56848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Focus on the brain/body, not the person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Reframe … ask “what if” … understand … reinterpret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Consider “goodness of fit” between expectations and abilities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Provide support/accommodations aimed at cognitive abilities and struggles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Plan together (especially important for adolescents and adults)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Remember: safety and security are important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Build on strengths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Adjust expectations as needed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Apply the Magic Keys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Regulation is key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Make time for self-care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7CBEF-24FD-5359-6C67-E796220AD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45" y="3581400"/>
            <a:ext cx="4953000" cy="286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CC369-1DB3-8AA1-B402-886E9AB94762}"/>
              </a:ext>
            </a:extLst>
          </p:cNvPr>
          <p:cNvSpPr txBox="1"/>
          <p:nvPr/>
        </p:nvSpPr>
        <p:spPr>
          <a:xfrm>
            <a:off x="6705600" y="6553200"/>
            <a:ext cx="556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  <a:hlinkClick r:id="rId4"/>
              </a:rPr>
              <a:t>Big Picture Thinking in Business Course - Online Video Lessons | Study.com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32975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85D8-8B3E-43C6-C307-F09E44D6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www.cebc4cw.org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799D4-CEA7-1456-2715-2114F75BF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0205" y="1600200"/>
            <a:ext cx="5171590" cy="4351338"/>
          </a:xfrm>
        </p:spPr>
      </p:pic>
    </p:spTree>
    <p:extLst>
      <p:ext uri="{BB962C8B-B14F-4D97-AF65-F5344CB8AC3E}">
        <p14:creationId xmlns:p14="http://schemas.microsoft.com/office/powerpoint/2010/main" val="32452091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Early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Promising Research Evidence </a:t>
            </a:r>
          </a:p>
          <a:p>
            <a:pPr lvl="1"/>
            <a:r>
              <a:rPr lang="en-US" dirty="0"/>
              <a:t>Trust-based Relational Intervention (TBRI)</a:t>
            </a:r>
          </a:p>
          <a:p>
            <a:pPr lvl="1"/>
            <a:r>
              <a:rPr lang="en-US" dirty="0"/>
              <a:t>Promoting First Relationships (PFR)</a:t>
            </a:r>
          </a:p>
          <a:p>
            <a:pPr lvl="1"/>
            <a:r>
              <a:rPr lang="en-US" dirty="0"/>
              <a:t>Incredible Years (IY)</a:t>
            </a:r>
          </a:p>
          <a:p>
            <a:pPr lvl="1"/>
            <a:r>
              <a:rPr lang="en-US" dirty="0"/>
              <a:t>Circle of Security Program (COSP)</a:t>
            </a:r>
          </a:p>
          <a:p>
            <a:pPr lvl="1"/>
            <a:r>
              <a:rPr lang="en-US" dirty="0"/>
              <a:t>Safe Babies Court Team (SBCT)</a:t>
            </a:r>
          </a:p>
          <a:p>
            <a:pPr lvl="0"/>
            <a:r>
              <a:rPr lang="en-US" b="1" dirty="0"/>
              <a:t>Well-supported by Research Evidence</a:t>
            </a:r>
          </a:p>
          <a:p>
            <a:pPr lvl="1"/>
            <a:r>
              <a:rPr lang="en-US" dirty="0"/>
              <a:t>Attachment &amp; Biobehavioral Catch-up (ABC)  </a:t>
            </a:r>
          </a:p>
          <a:p>
            <a:pPr lvl="0"/>
            <a:r>
              <a:rPr lang="en-US" b="1" dirty="0"/>
              <a:t>In development </a:t>
            </a:r>
          </a:p>
          <a:p>
            <a:pPr lvl="1"/>
            <a:r>
              <a:rPr lang="en-US" dirty="0"/>
              <a:t>Families Moving Forward “Bridges” 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04137-E82A-6A69-EC55-6A66845E4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398" y="1418645"/>
            <a:ext cx="3445802" cy="721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09563-A97D-007A-A392-6EC06DE2D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398" y="3745198"/>
            <a:ext cx="2971800" cy="1068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69B7E-B167-AAEF-9B89-B45233B0E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899" y="2200618"/>
            <a:ext cx="33528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8EB6E-3875-EBD6-8BB7-3ED303C89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5439355"/>
            <a:ext cx="4016251" cy="9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740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Childhood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b="1" dirty="0"/>
              <a:t>Promising Research Evidence </a:t>
            </a:r>
          </a:p>
          <a:p>
            <a:pPr lvl="1"/>
            <a:r>
              <a:rPr lang="en-US" sz="2100" dirty="0"/>
              <a:t>ALERT </a:t>
            </a:r>
          </a:p>
          <a:p>
            <a:pPr lvl="1"/>
            <a:r>
              <a:rPr lang="en-US" sz="2100" dirty="0"/>
              <a:t>Families Moving Forward (FMF)</a:t>
            </a:r>
          </a:p>
          <a:p>
            <a:pPr lvl="1"/>
            <a:r>
              <a:rPr lang="en-US" sz="2100" dirty="0" err="1"/>
              <a:t>GoFAR</a:t>
            </a:r>
            <a:r>
              <a:rPr lang="en-US" sz="2100" dirty="0"/>
              <a:t> </a:t>
            </a:r>
          </a:p>
          <a:p>
            <a:pPr lvl="1"/>
            <a:r>
              <a:rPr lang="en-US" sz="2100" dirty="0"/>
              <a:t>Parents &amp; Children Together (PACT)</a:t>
            </a:r>
          </a:p>
          <a:p>
            <a:pPr marL="457200" lvl="1" indent="0">
              <a:buNone/>
            </a:pPr>
            <a:endParaRPr lang="en-US" sz="2100" dirty="0"/>
          </a:p>
          <a:p>
            <a:pPr lvl="0"/>
            <a:r>
              <a:rPr lang="en-US" b="1" dirty="0"/>
              <a:t>Supported by Research Evidence </a:t>
            </a:r>
          </a:p>
          <a:p>
            <a:pPr lvl="1"/>
            <a:r>
              <a:rPr lang="en-US" sz="2100" dirty="0"/>
              <a:t>Math Interactive Learning Experience (MILE)</a:t>
            </a:r>
          </a:p>
          <a:p>
            <a:pPr lvl="1"/>
            <a:r>
              <a:rPr lang="en-US" sz="2100" dirty="0"/>
              <a:t>Tuning Into Kids (TIK)</a:t>
            </a:r>
          </a:p>
          <a:p>
            <a:pPr marL="457200" lvl="1" indent="0">
              <a:buNone/>
            </a:pPr>
            <a:endParaRPr lang="en-US" sz="2100" dirty="0"/>
          </a:p>
          <a:p>
            <a:pPr lvl="0"/>
            <a:r>
              <a:rPr lang="en-US" b="1" dirty="0"/>
              <a:t>Additional Resources</a:t>
            </a:r>
          </a:p>
          <a:p>
            <a:pPr lvl="1"/>
            <a:r>
              <a:rPr lang="en-US" sz="1900" dirty="0"/>
              <a:t>Trust-based Relational Interventions (TBRI)</a:t>
            </a:r>
          </a:p>
          <a:p>
            <a:pPr lvl="1"/>
            <a:r>
              <a:rPr lang="en-US" sz="1900" dirty="0"/>
              <a:t>Incredible Years (IY)</a:t>
            </a:r>
          </a:p>
          <a:p>
            <a:pPr lvl="1"/>
            <a:r>
              <a:rPr lang="en-US" sz="1900" dirty="0"/>
              <a:t>Circle of Security (</a:t>
            </a:r>
            <a:r>
              <a:rPr lang="en-US" sz="1900" dirty="0" err="1"/>
              <a:t>CoS</a:t>
            </a:r>
            <a:r>
              <a:rPr lang="en-US" sz="1900" dirty="0"/>
              <a:t>)</a:t>
            </a:r>
          </a:p>
          <a:p>
            <a:pPr marL="5715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F93C9-8904-551B-9A07-271E504B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790" y="1336459"/>
            <a:ext cx="2253491" cy="127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30C26-20A2-6928-B256-43DBD7E5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620293"/>
            <a:ext cx="5103141" cy="688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6C4E3-B60B-095B-968B-4A561C7DB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197" y="4629540"/>
            <a:ext cx="4743450" cy="278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153F9-A0F4-B78E-799D-3B3087C77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420" y="3009497"/>
            <a:ext cx="40767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97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360-BFA0-8521-C0B7-4E18FC7A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Middle School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0FC7-3EF8-F87C-B285-BF1DF48B6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10972800" cy="4525963"/>
          </a:xfrm>
        </p:spPr>
        <p:txBody>
          <a:bodyPr/>
          <a:lstStyle/>
          <a:p>
            <a:r>
              <a:rPr lang="en-US" dirty="0"/>
              <a:t>ALERT </a:t>
            </a:r>
          </a:p>
          <a:p>
            <a:r>
              <a:rPr lang="en-US" dirty="0"/>
              <a:t>Families Moving Forward</a:t>
            </a:r>
          </a:p>
          <a:p>
            <a:r>
              <a:rPr lang="en-US" dirty="0"/>
              <a:t>Good Buddies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2768F-D7E6-FDCB-6518-F2C81E447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36051"/>
            <a:ext cx="2286915" cy="1724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731ED-43F3-0B41-2D5C-0939ABA89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5314395"/>
            <a:ext cx="7290589" cy="97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87EDF-FCF5-BED1-6CDC-9A98ADAA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379" y="3595478"/>
            <a:ext cx="2738956" cy="15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52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360-BFA0-8521-C0B7-4E18FC7A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Adolescence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786AC-2F35-54D1-6FE2-0F37D1713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477000" cy="4525963"/>
          </a:xfrm>
        </p:spPr>
        <p:txBody>
          <a:bodyPr/>
          <a:lstStyle/>
          <a:p>
            <a:r>
              <a:rPr lang="en-US" b="1" dirty="0"/>
              <a:t>Promising Research Evidence </a:t>
            </a:r>
          </a:p>
          <a:p>
            <a:pPr lvl="1"/>
            <a:r>
              <a:rPr lang="en-US" dirty="0"/>
              <a:t>Parenting Wisely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Other </a:t>
            </a:r>
          </a:p>
          <a:p>
            <a:pPr lvl="1"/>
            <a:r>
              <a:rPr lang="en-US" dirty="0"/>
              <a:t>Tuning Into Teens (Australian sample)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19B6D-EC39-A7E0-9536-0738F8CC2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325" y="1752600"/>
            <a:ext cx="3800475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2DB18-AFA2-090B-6D71-1CFFD0B87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488" y="3990243"/>
            <a:ext cx="42481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725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Adulthood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086600" cy="472440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Parent Child Assistance Program (PCAP)	</a:t>
            </a:r>
          </a:p>
          <a:p>
            <a:pPr lvl="0"/>
            <a:r>
              <a:rPr lang="en-US" b="1" dirty="0"/>
              <a:t>Step-by-Step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DB6E2-84AA-FA87-0589-5E3B135AB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524000"/>
            <a:ext cx="2867025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4341B-1154-5214-1270-F6F02AC16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023" y="4935537"/>
            <a:ext cx="41052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195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126A-6010-0215-746D-A12C1EF4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2C72B-2FD2-FD31-8380-C0EF412BB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2" y="0"/>
            <a:ext cx="84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977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9BB72-2B24-A074-456F-A608206C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3324D-B2E9-45E8-A200-796068FBBE08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53770-791A-AB3E-BE8F-CA89A0DF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3958"/>
      </p:ext>
    </p:extLst>
  </p:cSld>
  <p:clrMapOvr>
    <a:masterClrMapping/>
  </p:clrMapOvr>
</p:sld>
</file>

<file path=ppt/theme/theme1.xml><?xml version="1.0" encoding="utf-8"?>
<a:theme xmlns:a="http://schemas.openxmlformats.org/drawingml/2006/main" name="FASD and the Justice System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FASD and the Justice System copy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SD and the Justice System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23141</TotalTime>
  <Words>4167</Words>
  <Application>Microsoft Office PowerPoint</Application>
  <PresentationFormat>Widescreen</PresentationFormat>
  <Paragraphs>852</Paragraphs>
  <Slides>100</Slides>
  <Notes>66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5" baseType="lpstr">
      <vt:lpstr>AdvP640E</vt:lpstr>
      <vt:lpstr>AdvP6EC5</vt:lpstr>
      <vt:lpstr>AdvPSA88B</vt:lpstr>
      <vt:lpstr>Arial</vt:lpstr>
      <vt:lpstr>Book Antiqua</vt:lpstr>
      <vt:lpstr>Calibri</vt:lpstr>
      <vt:lpstr>Comic Sans MS</vt:lpstr>
      <vt:lpstr>Garamond</vt:lpstr>
      <vt:lpstr>Inter</vt:lpstr>
      <vt:lpstr>Tahoma</vt:lpstr>
      <vt:lpstr>Times New Roman</vt:lpstr>
      <vt:lpstr>Trebuchet MS</vt:lpstr>
      <vt:lpstr>FASD and the Justice System copy 1</vt:lpstr>
      <vt:lpstr>Default Design</vt:lpstr>
      <vt:lpstr>Chart</vt:lpstr>
      <vt:lpstr>FASD Across the Lifespan: Screening, Diagnosis, and Intervention  4th Hawai’i Conference on FASD FASD Across the Lifespan: Addressing the Challenges September 15,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Alcohol on Brain and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Flags/Screening</vt:lpstr>
      <vt:lpstr>Red Flags in Records: Childhood</vt:lpstr>
      <vt:lpstr>Red Flags in Records: Adolescence</vt:lpstr>
      <vt:lpstr>PowerPoint Presentation</vt:lpstr>
      <vt:lpstr>Only 7 of 90 adults with FASD were able to live independently and without major employment problems</vt:lpstr>
      <vt:lpstr>From “The Lay of the Land” by Himmelreich, Lutke &amp; Hargrove</vt:lpstr>
      <vt:lpstr>Screening Materials</vt:lpstr>
      <vt:lpstr>PowerPoint Presentation</vt:lpstr>
      <vt:lpstr>PowerPoint Presentation</vt:lpstr>
      <vt:lpstr>Jane </vt:lpstr>
      <vt:lpstr>History of Presenting Complaints</vt:lpstr>
      <vt:lpstr>Education and Employment </vt:lpstr>
      <vt:lpstr>Substance Abuse History </vt:lpstr>
      <vt:lpstr>Current/Past Psychiatric History </vt:lpstr>
      <vt:lpstr>Neuropsychological Assessment for Diagnosis of an FASD</vt:lpstr>
      <vt:lpstr>Multiple FASD Diagnostic Systems</vt:lpstr>
      <vt:lpstr>EXPECTED NEUROPSYCHOLOGICAL  FINDINGS</vt:lpstr>
      <vt:lpstr>Battery for FASD Cases</vt:lpstr>
      <vt:lpstr>PowerPoint Presentation</vt:lpstr>
      <vt:lpstr>PowerPoint Presentation</vt:lpstr>
      <vt:lpstr>Jane</vt:lpstr>
      <vt:lpstr>PowerPoint Presentation</vt:lpstr>
      <vt:lpstr>  Diagnostic Impression  </vt:lpstr>
      <vt:lpstr>The Challenges of Assessing Adults for FASD</vt:lpstr>
      <vt:lpstr>Intervention Across  the Lifespan </vt:lpstr>
      <vt:lpstr>Agenda </vt:lpstr>
      <vt:lpstr>Cultural Humility &amp; Provision of Care</vt:lpstr>
      <vt:lpstr>PowerPoint Presentation</vt:lpstr>
      <vt:lpstr>Seeing things differently …</vt:lpstr>
      <vt:lpstr>Shifting Our Perspective</vt:lpstr>
      <vt:lpstr>1. </vt:lpstr>
      <vt:lpstr>The ABCs of Behavior </vt:lpstr>
      <vt:lpstr>2. </vt:lpstr>
      <vt:lpstr>3. Cognitive Supports Framework  </vt:lpstr>
      <vt:lpstr>Cognitive Skills include…</vt:lpstr>
      <vt:lpstr>Utilizing the Cognitive Skills Filter</vt:lpstr>
      <vt:lpstr>The Importance of Regulation </vt:lpstr>
      <vt:lpstr>The Importance of Safety and Connection</vt:lpstr>
      <vt:lpstr>The Importance of Self-Care </vt:lpstr>
      <vt:lpstr>The Magic Keys and Intervention </vt:lpstr>
      <vt:lpstr>Applying the Magic Keys</vt:lpstr>
      <vt:lpstr>PowerPoint Presentation</vt:lpstr>
      <vt:lpstr>Applying the Magic Keys</vt:lpstr>
      <vt:lpstr>Adulthood</vt:lpstr>
      <vt:lpstr>PowerPoint Presentation</vt:lpstr>
      <vt:lpstr>Interventions: Adulthood </vt:lpstr>
      <vt:lpstr>For Jane … </vt:lpstr>
      <vt:lpstr>PowerPoint Presentation</vt:lpstr>
      <vt:lpstr>Early Years</vt:lpstr>
      <vt:lpstr>Infancy: Common Characteristics</vt:lpstr>
      <vt:lpstr>Early Childhood: Common Characteristics</vt:lpstr>
      <vt:lpstr>Protective Factors </vt:lpstr>
      <vt:lpstr>What could we have offered Jane?</vt:lpstr>
      <vt:lpstr>Childhood</vt:lpstr>
      <vt:lpstr>Childhood: Common characteristics </vt:lpstr>
      <vt:lpstr>What could we have offered Jane?</vt:lpstr>
      <vt:lpstr>In general, it helps to </vt:lpstr>
      <vt:lpstr>Do2Learn: Educational Resources for Special Needs</vt:lpstr>
      <vt:lpstr>PowerPoint Presentation</vt:lpstr>
      <vt:lpstr>PowerPoint Presentation</vt:lpstr>
      <vt:lpstr>PowerPoint Presentation</vt:lpstr>
      <vt:lpstr>Middle School</vt:lpstr>
      <vt:lpstr>Be alert to…</vt:lpstr>
      <vt:lpstr>What could we have offered Jane?</vt:lpstr>
      <vt:lpstr>PowerPoint Presentation</vt:lpstr>
      <vt:lpstr>PowerPoint Presentation</vt:lpstr>
      <vt:lpstr>Adolescence </vt:lpstr>
      <vt:lpstr>Adolescence</vt:lpstr>
      <vt:lpstr>What could we have offered Jane?</vt:lpstr>
      <vt:lpstr>PowerPoint Presentation</vt:lpstr>
      <vt:lpstr>Do2Learn: Educational Resources for Special Needs</vt:lpstr>
      <vt:lpstr>PowerPoint Presentation</vt:lpstr>
      <vt:lpstr>The “Big Picture”</vt:lpstr>
      <vt:lpstr>www.cebc4cw.org</vt:lpstr>
      <vt:lpstr>Interventions: Early Years</vt:lpstr>
      <vt:lpstr>Interventions: Childhood</vt:lpstr>
      <vt:lpstr>Interventions: Middle School Years</vt:lpstr>
      <vt:lpstr>Interventions: Adolescence</vt:lpstr>
      <vt:lpstr>Interventions: Adulthood </vt:lpstr>
      <vt:lpstr>PowerPoint Presentation</vt:lpstr>
      <vt:lpstr>PowerPoint Presentation</vt:lpstr>
      <vt:lpstr>References 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FADU</dc:creator>
  <cp:lastModifiedBy>Ann Yabusaki</cp:lastModifiedBy>
  <cp:revision>226</cp:revision>
  <cp:lastPrinted>2023-09-14T07:39:18Z</cp:lastPrinted>
  <dcterms:created xsi:type="dcterms:W3CDTF">2003-08-08T20:57:58Z</dcterms:created>
  <dcterms:modified xsi:type="dcterms:W3CDTF">2023-09-19T22:53:25Z</dcterms:modified>
</cp:coreProperties>
</file>